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Roboto"/>
      <p:regular r:id="rId45"/>
      <p:bold r:id="rId46"/>
      <p:italic r:id="rId47"/>
      <p:boldItalic r:id="rId48"/>
    </p:embeddedFont>
    <p:embeddedFont>
      <p:font typeface="IBM Plex Serif"/>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man sharm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0F1DAA-EAA2-478D-984E-A53AAC784596}">
  <a:tblStyle styleId="{9F0F1DAA-EAA2-478D-984E-A53AAC7845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IBMPlexSerif-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IBMPlexSerif-italic.fntdata"/><Relationship Id="rId50" Type="http://schemas.openxmlformats.org/officeDocument/2006/relationships/font" Target="fonts/IBMPlexSerif-bold.fntdata"/><Relationship Id="rId52" Type="http://schemas.openxmlformats.org/officeDocument/2006/relationships/font" Target="fonts/IBMPlexSerif-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2T14:33:26.715">
    <p:pos x="2629" y="1630"/>
    <p:text>Let's mention in a bullet how this approach different from the previous one. I recall that there was some logic to combine chunks of text, let's call that out too.</p:text>
  </p:cm>
  <p:cm authorId="0" idx="2" dt="2024-12-03T03:23:31.416">
    <p:pos x="2839" y="903"/>
    <p:text>Mention logic about combining rows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newsletters/2024-05-05/stand-up-comedy-has-tripled-in-size-over-the-last-decade"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b446ca4b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b446ca4b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b446ca4b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b446ca4b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b446ca4b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b446ca4b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b446ca4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b446ca4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Kedar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b446ca4b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b446ca4b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Kedar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b446ca4b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b446ca4b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a9446d0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a9446d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a9446d0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a9446d0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a9446d00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a9446d00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more points on Whisper - AT’s performance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a9446d00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a9446d00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b8092c6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b8092c6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be0547e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be0547e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b0e0d55e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b0e0d55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b0e0d55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b0e0d55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out on ZCR - ZCR may be capturing audience laughter from previous seconds and share information that may not be available in production. A part of future scope if the segregate audience </a:t>
            </a:r>
            <a:r>
              <a:rPr lang="en"/>
              <a:t>reactions</a:t>
            </a:r>
            <a:r>
              <a:rPr lang="en"/>
              <a:t> from the speech.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b0e0d55e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b0e0d55e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1b0e0d55e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1b0e0d55e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b170b1f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1b170b1f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b2725ed6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b2725ed6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rundown: whisper small model mad 1500 spectrograms for each 10 second chunk. Froze layers and stop before the end (</a:t>
            </a:r>
            <a:r>
              <a:rPr lang="en"/>
              <a:t>classification</a:t>
            </a:r>
            <a:r>
              <a:rPr lang="en"/>
              <a:t> layer) to get vectors, use attention layer which is a softmax for the 1500 frames to get one vector for the entire 10 second chunk. Feed these vectors into randomforest model… results not worth 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Prod. scope- text format helps comedians choose right words/what to say, audio helps with how to day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 scope - Segregate and remove audience laughter from the preceeding 10 second clips. Currently zero crossing rate may capture laughter of audience from previous clips. This influences the decision of the model about whether people will laugh in the next interval.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b2725ed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b2725ed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Take your chances (Audio - simpler mode; text - more complex)</a:t>
            </a:r>
            <a:endParaRPr/>
          </a:p>
          <a:p>
            <a:pPr indent="-298450" lvl="0" marL="457200" rtl="0" algn="l">
              <a:spcBef>
                <a:spcPts val="0"/>
              </a:spcBef>
              <a:spcAft>
                <a:spcPts val="0"/>
              </a:spcAft>
              <a:buSzPts val="1100"/>
              <a:buChar char="-"/>
            </a:pPr>
            <a:r>
              <a:rPr lang="en"/>
              <a:t>More profanity doesn’t lead to more laughter</a:t>
            </a:r>
            <a:endParaRPr/>
          </a:p>
          <a:p>
            <a:pPr indent="-298450" lvl="0" marL="457200" rtl="0" algn="l">
              <a:spcBef>
                <a:spcPts val="0"/>
              </a:spcBef>
              <a:spcAft>
                <a:spcPts val="0"/>
              </a:spcAft>
              <a:buSzPts val="1100"/>
              <a:buChar char="-"/>
            </a:pPr>
            <a:r>
              <a:rPr lang="en"/>
              <a:t>Computation is expensive, download your models!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9cfb009d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19cfb009d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f3ec76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1f3ec76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19cfb009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19cfb009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https://www.bloomberg.com/news/newsletters/2024-05-05/stand-up-comedy-has-tripled-in-size-over-the-last-decade</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be0547e0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1be0547e0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1b8d7cd2a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1b8d7cd2a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1b446ca4b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1b446ca4b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1b446ca4b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1b446ca4b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Kedar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b446ca4b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1b446ca4b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1a9446d00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1a9446d00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1a67ee2f4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1a67ee2f4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b0e0d55e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1b0e0d55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9cfb009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9cfb009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9cfb009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9cfb009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Kedar</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a67ee2f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a67ee2f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plot for the caption learning curve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b8d7cd2a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b8d7cd2a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aae7533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aae7533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aae7533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aae7533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raw.githubusercontent.com/YuanGongND/whisper-at/refs/heads/main/poster.png" TargetMode="External"/><Relationship Id="rId4" Type="http://schemas.openxmlformats.org/officeDocument/2006/relationships/image" Target="../media/image24.png"/><Relationship Id="rId5" Type="http://schemas.openxmlformats.org/officeDocument/2006/relationships/hyperlink" Target="https://github.com/YuanGongND/whisper-at?tab=readme-ov-fil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arxiv.org/pdf/2104.01778" TargetMode="External"/><Relationship Id="rId5" Type="http://schemas.openxmlformats.org/officeDocument/2006/relationships/image" Target="../media/image40.png"/><Relationship Id="rId6"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jp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hyperlink" Target="https://raw.githubusercontent.com/YuanGongND/whisper-at/refs/heads/main/poster.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hyperlink" Target="https://arxiv.org/pdf/2104.01778" TargetMode="External"/><Relationship Id="rId5" Type="http://schemas.openxmlformats.org/officeDocument/2006/relationships/image" Target="../media/image40.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youtube-dl-api-server.readthedocs.io/en/stable/" TargetMode="External"/><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402050"/>
            <a:ext cx="5550900" cy="205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35"/>
              <a:buNone/>
            </a:pPr>
            <a:r>
              <a:rPr lang="en" sz="1800"/>
              <a:t>Kedar Godbole </a:t>
            </a:r>
            <a:endParaRPr sz="1800"/>
          </a:p>
          <a:p>
            <a:pPr indent="0" lvl="0" marL="0" rtl="0" algn="ctr">
              <a:lnSpc>
                <a:spcPct val="100000"/>
              </a:lnSpc>
              <a:spcBef>
                <a:spcPts val="0"/>
              </a:spcBef>
              <a:spcAft>
                <a:spcPts val="0"/>
              </a:spcAft>
              <a:buSzPts val="935"/>
              <a:buNone/>
            </a:pPr>
            <a:r>
              <a:rPr lang="en" sz="1800"/>
              <a:t>Alex Imhoff </a:t>
            </a:r>
            <a:endParaRPr sz="1800"/>
          </a:p>
          <a:p>
            <a:pPr indent="0" lvl="0" marL="0" rtl="0" algn="ctr">
              <a:lnSpc>
                <a:spcPct val="100000"/>
              </a:lnSpc>
              <a:spcBef>
                <a:spcPts val="0"/>
              </a:spcBef>
              <a:spcAft>
                <a:spcPts val="0"/>
              </a:spcAft>
              <a:buSzPts val="935"/>
              <a:buNone/>
            </a:pPr>
            <a:r>
              <a:rPr lang="en" sz="1800"/>
              <a:t>Tara Mary Joseph </a:t>
            </a:r>
            <a:endParaRPr sz="1800"/>
          </a:p>
          <a:p>
            <a:pPr indent="0" lvl="0" marL="0" rtl="0" algn="ctr">
              <a:lnSpc>
                <a:spcPct val="100000"/>
              </a:lnSpc>
              <a:spcBef>
                <a:spcPts val="0"/>
              </a:spcBef>
              <a:spcAft>
                <a:spcPts val="0"/>
              </a:spcAft>
              <a:buSzPts val="935"/>
              <a:buNone/>
            </a:pPr>
            <a:r>
              <a:rPr lang="en" sz="1800"/>
              <a:t>Jyoti Kumari </a:t>
            </a:r>
            <a:endParaRPr sz="1800"/>
          </a:p>
          <a:p>
            <a:pPr indent="0" lvl="0" marL="0" rtl="0" algn="ctr">
              <a:lnSpc>
                <a:spcPct val="100000"/>
              </a:lnSpc>
              <a:spcBef>
                <a:spcPts val="0"/>
              </a:spcBef>
              <a:spcAft>
                <a:spcPts val="0"/>
              </a:spcAft>
              <a:buSzPts val="935"/>
              <a:buNone/>
            </a:pPr>
            <a:r>
              <a:rPr lang="en" sz="1800"/>
              <a:t>Aman Sharma </a:t>
            </a:r>
            <a:endParaRPr sz="1800"/>
          </a:p>
          <a:p>
            <a:pPr indent="0" lvl="0" marL="0" rtl="0" algn="ctr">
              <a:lnSpc>
                <a:spcPct val="100000"/>
              </a:lnSpc>
              <a:spcBef>
                <a:spcPts val="0"/>
              </a:spcBef>
              <a:spcAft>
                <a:spcPts val="0"/>
              </a:spcAft>
              <a:buSzPts val="935"/>
              <a:buNone/>
            </a:pPr>
            <a:r>
              <a:rPr lang="en" sz="1800"/>
              <a:t>MSBA Fall 2024</a:t>
            </a:r>
            <a:endParaRPr sz="1800"/>
          </a:p>
        </p:txBody>
      </p:sp>
      <p:sp>
        <p:nvSpPr>
          <p:cNvPr id="55" name="Google Shape;55;p13"/>
          <p:cNvSpPr txBox="1"/>
          <p:nvPr>
            <p:ph type="ctrTitle"/>
          </p:nvPr>
        </p:nvSpPr>
        <p:spPr>
          <a:xfrm>
            <a:off x="311708" y="-2460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latin typeface="Impact"/>
                <a:ea typeface="Impact"/>
                <a:cs typeface="Impact"/>
                <a:sym typeface="Impact"/>
              </a:rPr>
              <a:t>Analysis of Stand-Up Comedians</a:t>
            </a:r>
            <a:endParaRPr sz="4400">
              <a:latin typeface="Impact"/>
              <a:ea typeface="Impact"/>
              <a:cs typeface="Impact"/>
              <a:sym typeface="Impact"/>
            </a:endParaRPr>
          </a:p>
          <a:p>
            <a:pPr indent="0" lvl="0" marL="0" rtl="0" algn="ctr">
              <a:spcBef>
                <a:spcPts val="0"/>
              </a:spcBef>
              <a:spcAft>
                <a:spcPts val="0"/>
              </a:spcAft>
              <a:buNone/>
            </a:pPr>
            <a:r>
              <a:rPr i="1" lang="en" sz="2400"/>
              <a:t>The Science behind the Art</a:t>
            </a:r>
            <a:endParaRPr i="1" sz="2400"/>
          </a:p>
        </p:txBody>
      </p:sp>
      <p:pic>
        <p:nvPicPr>
          <p:cNvPr id="56" name="Google Shape;56;p13"/>
          <p:cNvPicPr preferRelativeResize="0"/>
          <p:nvPr/>
        </p:nvPicPr>
        <p:blipFill>
          <a:blip r:embed="rId3">
            <a:alphaModFix/>
          </a:blip>
          <a:stretch>
            <a:fillRect/>
          </a:stretch>
        </p:blipFill>
        <p:spPr>
          <a:xfrm>
            <a:off x="6167400" y="2571750"/>
            <a:ext cx="2976600" cy="2564456"/>
          </a:xfrm>
          <a:prstGeom prst="rect">
            <a:avLst/>
          </a:prstGeom>
          <a:noFill/>
          <a:ln>
            <a:noFill/>
          </a:ln>
        </p:spPr>
      </p:pic>
      <p:sp>
        <p:nvSpPr>
          <p:cNvPr id="57" name="Google Shape;57;p13"/>
          <p:cNvSpPr/>
          <p:nvPr/>
        </p:nvSpPr>
        <p:spPr>
          <a:xfrm>
            <a:off x="0" y="0"/>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Analytics - EDA</a:t>
            </a:r>
            <a:endParaRPr/>
          </a:p>
        </p:txBody>
      </p:sp>
      <p:pic>
        <p:nvPicPr>
          <p:cNvPr id="148" name="Google Shape;148;p22"/>
          <p:cNvPicPr preferRelativeResize="0"/>
          <p:nvPr/>
        </p:nvPicPr>
        <p:blipFill rotWithShape="1">
          <a:blip r:embed="rId3">
            <a:alphaModFix/>
          </a:blip>
          <a:srcRect b="0" l="0" r="8206" t="0"/>
          <a:stretch/>
        </p:blipFill>
        <p:spPr>
          <a:xfrm>
            <a:off x="165325" y="1563775"/>
            <a:ext cx="4438500" cy="2924100"/>
          </a:xfrm>
          <a:prstGeom prst="rect">
            <a:avLst/>
          </a:prstGeom>
          <a:noFill/>
          <a:ln>
            <a:noFill/>
          </a:ln>
        </p:spPr>
      </p:pic>
      <p:sp>
        <p:nvSpPr>
          <p:cNvPr id="149" name="Google Shape;149;p22"/>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150" name="Google Shape;150;p22"/>
          <p:cNvSpPr txBox="1"/>
          <p:nvPr/>
        </p:nvSpPr>
        <p:spPr>
          <a:xfrm>
            <a:off x="4477450" y="1146500"/>
            <a:ext cx="4742700" cy="188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100">
                <a:solidFill>
                  <a:schemeClr val="dk2"/>
                </a:solidFill>
              </a:rPr>
              <a:t>The role of "unexpectedness" or "contrast" in driving laughter</a:t>
            </a:r>
            <a:endParaRPr sz="1100">
              <a:solidFill>
                <a:schemeClr val="dk2"/>
              </a:solidFill>
            </a:endParaRPr>
          </a:p>
          <a:p>
            <a:pPr indent="0" lvl="0" marL="0" rtl="0" algn="l">
              <a:spcBef>
                <a:spcPts val="1200"/>
              </a:spcBef>
              <a:spcAft>
                <a:spcPts val="0"/>
              </a:spcAft>
              <a:buNone/>
            </a:pPr>
            <a:r>
              <a:t/>
            </a:r>
            <a:endParaRPr sz="1100">
              <a:solidFill>
                <a:schemeClr val="dk2"/>
              </a:solidFill>
            </a:endParaRPr>
          </a:p>
        </p:txBody>
      </p:sp>
      <p:sp>
        <p:nvSpPr>
          <p:cNvPr id="151" name="Google Shape;151;p22"/>
          <p:cNvSpPr txBox="1"/>
          <p:nvPr/>
        </p:nvSpPr>
        <p:spPr>
          <a:xfrm>
            <a:off x="-436875" y="1120200"/>
            <a:ext cx="5208300" cy="188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1200"/>
              </a:spcBef>
              <a:spcAft>
                <a:spcPts val="1200"/>
              </a:spcAft>
              <a:buNone/>
            </a:pPr>
            <a:r>
              <a:rPr lang="en" sz="1100">
                <a:solidFill>
                  <a:schemeClr val="dk2"/>
                </a:solidFill>
              </a:rPr>
              <a:t>Low Similarity, Big Laughs</a:t>
            </a:r>
            <a:endParaRPr sz="1100">
              <a:solidFill>
                <a:schemeClr val="dk2"/>
              </a:solidFill>
            </a:endParaRPr>
          </a:p>
        </p:txBody>
      </p:sp>
      <p:pic>
        <p:nvPicPr>
          <p:cNvPr id="152" name="Google Shape;152;p22"/>
          <p:cNvPicPr preferRelativeResize="0"/>
          <p:nvPr/>
        </p:nvPicPr>
        <p:blipFill>
          <a:blip r:embed="rId4">
            <a:alphaModFix/>
          </a:blip>
          <a:stretch>
            <a:fillRect/>
          </a:stretch>
        </p:blipFill>
        <p:spPr>
          <a:xfrm>
            <a:off x="4619025" y="1586900"/>
            <a:ext cx="4438501" cy="2845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3"/>
          <p:cNvPicPr preferRelativeResize="0"/>
          <p:nvPr/>
        </p:nvPicPr>
        <p:blipFill rotWithShape="1">
          <a:blip r:embed="rId3">
            <a:alphaModFix/>
          </a:blip>
          <a:srcRect b="0" l="0" r="4961" t="0"/>
          <a:stretch/>
        </p:blipFill>
        <p:spPr>
          <a:xfrm>
            <a:off x="4394425" y="1674925"/>
            <a:ext cx="4486707" cy="2758900"/>
          </a:xfrm>
          <a:prstGeom prst="rect">
            <a:avLst/>
          </a:prstGeom>
          <a:noFill/>
          <a:ln>
            <a:noFill/>
          </a:ln>
        </p:spPr>
      </p:pic>
      <p:sp>
        <p:nvSpPr>
          <p:cNvPr id="158" name="Google Shape;158;p23"/>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159" name="Google Shape;159;p23"/>
          <p:cNvSpPr txBox="1"/>
          <p:nvPr/>
        </p:nvSpPr>
        <p:spPr>
          <a:xfrm>
            <a:off x="4553650" y="1222700"/>
            <a:ext cx="5208300" cy="188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100">
                <a:solidFill>
                  <a:schemeClr val="dk2"/>
                </a:solidFill>
              </a:rPr>
              <a:t>Profanity and Punchlines: Does it enhance humor?</a:t>
            </a:r>
            <a:endParaRPr sz="1100">
              <a:solidFill>
                <a:schemeClr val="dk2"/>
              </a:solidFill>
            </a:endParaRPr>
          </a:p>
          <a:p>
            <a:pPr indent="0" lvl="0" marL="0" rtl="0" algn="l">
              <a:spcBef>
                <a:spcPts val="1200"/>
              </a:spcBef>
              <a:spcAft>
                <a:spcPts val="0"/>
              </a:spcAft>
              <a:buNone/>
            </a:pPr>
            <a:r>
              <a:t/>
            </a:r>
            <a:endParaRPr sz="1100">
              <a:solidFill>
                <a:schemeClr val="dk2"/>
              </a:solidFill>
            </a:endParaRPr>
          </a:p>
        </p:txBody>
      </p:sp>
      <p:sp>
        <p:nvSpPr>
          <p:cNvPr id="160" name="Google Shape;160;p23"/>
          <p:cNvSpPr/>
          <p:nvPr/>
        </p:nvSpPr>
        <p:spPr>
          <a:xfrm>
            <a:off x="16475" y="1142250"/>
            <a:ext cx="4438500" cy="5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1" name="Google Shape;161;p23"/>
          <p:cNvPicPr preferRelativeResize="0"/>
          <p:nvPr/>
        </p:nvPicPr>
        <p:blipFill>
          <a:blip r:embed="rId4">
            <a:alphaModFix/>
          </a:blip>
          <a:stretch>
            <a:fillRect/>
          </a:stretch>
        </p:blipFill>
        <p:spPr>
          <a:xfrm>
            <a:off x="152400" y="1727850"/>
            <a:ext cx="4089625" cy="2691999"/>
          </a:xfrm>
          <a:prstGeom prst="rect">
            <a:avLst/>
          </a:prstGeom>
          <a:noFill/>
          <a:ln>
            <a:noFill/>
          </a:ln>
        </p:spPr>
      </p:pic>
      <p:sp>
        <p:nvSpPr>
          <p:cNvPr id="162" name="Google Shape;162;p23"/>
          <p:cNvSpPr txBox="1"/>
          <p:nvPr/>
        </p:nvSpPr>
        <p:spPr>
          <a:xfrm>
            <a:off x="819850" y="1222700"/>
            <a:ext cx="5208300" cy="188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100">
                <a:solidFill>
                  <a:schemeClr val="dk2"/>
                </a:solidFill>
              </a:rPr>
              <a:t>Laughter Across Sentiment Types</a:t>
            </a:r>
            <a:endParaRPr sz="1100">
              <a:solidFill>
                <a:schemeClr val="dk2"/>
              </a:solidFill>
            </a:endParaRPr>
          </a:p>
          <a:p>
            <a:pPr indent="0" lvl="0" marL="0" rtl="0" algn="l">
              <a:spcBef>
                <a:spcPts val="1200"/>
              </a:spcBef>
              <a:spcAft>
                <a:spcPts val="0"/>
              </a:spcAft>
              <a:buNone/>
            </a:pPr>
            <a:r>
              <a:t/>
            </a:r>
            <a:endParaRPr sz="1100">
              <a:solidFill>
                <a:schemeClr val="dk2"/>
              </a:solidFill>
            </a:endParaRPr>
          </a:p>
        </p:txBody>
      </p:sp>
      <p:sp>
        <p:nvSpPr>
          <p:cNvPr id="163" name="Google Shape;16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Analytics - EDA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Analytics - EDA</a:t>
            </a:r>
            <a:endParaRPr/>
          </a:p>
        </p:txBody>
      </p:sp>
      <p:pic>
        <p:nvPicPr>
          <p:cNvPr id="169" name="Google Shape;169;p24"/>
          <p:cNvPicPr preferRelativeResize="0"/>
          <p:nvPr/>
        </p:nvPicPr>
        <p:blipFill>
          <a:blip r:embed="rId3">
            <a:alphaModFix/>
          </a:blip>
          <a:stretch>
            <a:fillRect/>
          </a:stretch>
        </p:blipFill>
        <p:spPr>
          <a:xfrm>
            <a:off x="184325" y="1402050"/>
            <a:ext cx="4742700" cy="3590268"/>
          </a:xfrm>
          <a:prstGeom prst="rect">
            <a:avLst/>
          </a:prstGeom>
          <a:noFill/>
          <a:ln>
            <a:noFill/>
          </a:ln>
        </p:spPr>
      </p:pic>
      <p:sp>
        <p:nvSpPr>
          <p:cNvPr id="170" name="Google Shape;170;p24"/>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171" name="Google Shape;171;p24"/>
          <p:cNvSpPr txBox="1"/>
          <p:nvPr/>
        </p:nvSpPr>
        <p:spPr>
          <a:xfrm>
            <a:off x="-94550" y="994100"/>
            <a:ext cx="4742700" cy="188700"/>
          </a:xfrm>
          <a:prstGeom prst="rect">
            <a:avLst/>
          </a:prstGeom>
          <a:noFill/>
          <a:ln>
            <a:noFill/>
          </a:ln>
        </p:spPr>
        <p:txBody>
          <a:bodyPr anchorCtr="0" anchor="t" bIns="91425" lIns="91425" spcFirstLastPara="1" rIns="91425" wrap="square" tIns="91425">
            <a:noAutofit/>
          </a:bodyPr>
          <a:lstStyle/>
          <a:p>
            <a:pPr indent="-254000" lvl="0" marL="457200" rtl="0" algn="l">
              <a:lnSpc>
                <a:spcPct val="115000"/>
              </a:lnSpc>
              <a:spcBef>
                <a:spcPts val="1200"/>
              </a:spcBef>
              <a:spcAft>
                <a:spcPts val="0"/>
              </a:spcAft>
              <a:buClr>
                <a:schemeClr val="dk1"/>
              </a:buClr>
              <a:buSzPts val="400"/>
              <a:buChar char="●"/>
            </a:pPr>
            <a:r>
              <a:rPr lang="en" sz="1100">
                <a:solidFill>
                  <a:schemeClr val="dk2"/>
                </a:solidFill>
              </a:rPr>
              <a:t>Does the presence of certain entity types correlate with laughter?"</a:t>
            </a:r>
            <a:endParaRPr sz="1100">
              <a:solidFill>
                <a:schemeClr val="dk2"/>
              </a:solidFill>
            </a:endParaRPr>
          </a:p>
          <a:p>
            <a:pPr indent="0" lvl="0" marL="0" rtl="0" algn="l">
              <a:spcBef>
                <a:spcPts val="1200"/>
              </a:spcBef>
              <a:spcAft>
                <a:spcPts val="0"/>
              </a:spcAft>
              <a:buNone/>
            </a:pPr>
            <a:r>
              <a:t/>
            </a:r>
            <a:endParaRPr sz="1100">
              <a:solidFill>
                <a:schemeClr val="dk2"/>
              </a:solidFill>
            </a:endParaRPr>
          </a:p>
        </p:txBody>
      </p:sp>
      <p:pic>
        <p:nvPicPr>
          <p:cNvPr id="172" name="Google Shape;172;p24"/>
          <p:cNvPicPr preferRelativeResize="0"/>
          <p:nvPr/>
        </p:nvPicPr>
        <p:blipFill>
          <a:blip r:embed="rId4">
            <a:alphaModFix/>
          </a:blip>
          <a:stretch>
            <a:fillRect/>
          </a:stretch>
        </p:blipFill>
        <p:spPr>
          <a:xfrm>
            <a:off x="8352200" y="4425271"/>
            <a:ext cx="538525" cy="703750"/>
          </a:xfrm>
          <a:prstGeom prst="rect">
            <a:avLst/>
          </a:prstGeom>
          <a:noFill/>
          <a:ln>
            <a:noFill/>
          </a:ln>
        </p:spPr>
      </p:pic>
      <p:sp>
        <p:nvSpPr>
          <p:cNvPr id="173" name="Google Shape;173;p24"/>
          <p:cNvSpPr txBox="1"/>
          <p:nvPr/>
        </p:nvSpPr>
        <p:spPr>
          <a:xfrm>
            <a:off x="5950500" y="2241825"/>
            <a:ext cx="29502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a:t>
            </a:r>
            <a:r>
              <a:rPr lang="en" sz="1300">
                <a:solidFill>
                  <a:schemeClr val="dk2"/>
                </a:solidFill>
                <a:latin typeface="Roboto"/>
                <a:ea typeface="Roboto"/>
                <a:cs typeface="Roboto"/>
                <a:sym typeface="Roboto"/>
              </a:rPr>
              <a:t>I think Lil Wayne will die before me</a:t>
            </a:r>
            <a:endParaRPr sz="13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chemeClr val="dk2"/>
                </a:solidFill>
                <a:latin typeface="Roboto"/>
                <a:ea typeface="Roboto"/>
                <a:cs typeface="Roboto"/>
                <a:sym typeface="Roboto"/>
              </a:rPr>
              <a:t>Because he drinks a lot of cough syrup with no symptoms</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[laughter]</a:t>
            </a:r>
            <a:r>
              <a:rPr lang="en" sz="1300">
                <a:solidFill>
                  <a:schemeClr val="dk2"/>
                </a:solidFill>
              </a:rPr>
              <a:t> ”</a:t>
            </a:r>
            <a:endParaRPr sz="1300">
              <a:solidFill>
                <a:schemeClr val="dk2"/>
              </a:solidFill>
            </a:endParaRPr>
          </a:p>
        </p:txBody>
      </p:sp>
      <p:sp>
        <p:nvSpPr>
          <p:cNvPr id="174" name="Google Shape;174;p24"/>
          <p:cNvSpPr txBox="1"/>
          <p:nvPr/>
        </p:nvSpPr>
        <p:spPr>
          <a:xfrm>
            <a:off x="5901225" y="3185600"/>
            <a:ext cx="36450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rPr>
              <a:t> From video ‘</a:t>
            </a:r>
            <a:r>
              <a:rPr lang="en" sz="1050">
                <a:solidFill>
                  <a:srgbClr val="444746"/>
                </a:solidFill>
                <a:latin typeface="Roboto"/>
                <a:ea typeface="Roboto"/>
                <a:cs typeface="Roboto"/>
                <a:sym typeface="Roboto"/>
              </a:rPr>
              <a:t>Live from Chicago’  - Hannibal Buressï</a:t>
            </a:r>
            <a:endParaRPr i="1" sz="1000">
              <a:solidFill>
                <a:schemeClr val="dk1"/>
              </a:solidFill>
            </a:endParaRPr>
          </a:p>
          <a:p>
            <a:pPr indent="0" lvl="0" marL="0" rtl="0" algn="l">
              <a:spcBef>
                <a:spcPts val="0"/>
              </a:spcBef>
              <a:spcAft>
                <a:spcPts val="0"/>
              </a:spcAft>
              <a:buNone/>
            </a:pPr>
            <a:r>
              <a:t/>
            </a:r>
            <a:endParaRPr i="1" sz="1000">
              <a:solidFill>
                <a:schemeClr val="dk1"/>
              </a:solidFill>
            </a:endParaRPr>
          </a:p>
        </p:txBody>
      </p:sp>
      <p:sp>
        <p:nvSpPr>
          <p:cNvPr id="175" name="Google Shape;175;p24"/>
          <p:cNvSpPr txBox="1"/>
          <p:nvPr/>
        </p:nvSpPr>
        <p:spPr>
          <a:xfrm>
            <a:off x="5901225" y="1995800"/>
            <a:ext cx="21309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B3E4D"/>
                </a:solidFill>
              </a:rPr>
              <a:t> An example of </a:t>
            </a:r>
            <a:r>
              <a:rPr b="1" lang="en" sz="1000">
                <a:solidFill>
                  <a:srgbClr val="3B3E4D"/>
                </a:solidFill>
              </a:rPr>
              <a:t>label</a:t>
            </a:r>
            <a:r>
              <a:rPr b="1" lang="en" sz="1000">
                <a:solidFill>
                  <a:srgbClr val="3B3E4D"/>
                </a:solidFill>
              </a:rPr>
              <a:t> = PERSON</a:t>
            </a:r>
            <a:endParaRPr b="1" sz="1000">
              <a:solidFill>
                <a:srgbClr val="3B3E4D"/>
              </a:solidFill>
            </a:endParaRPr>
          </a:p>
          <a:p>
            <a:pPr indent="0" lvl="0" marL="0" rtl="0" algn="l">
              <a:spcBef>
                <a:spcPts val="0"/>
              </a:spcBef>
              <a:spcAft>
                <a:spcPts val="0"/>
              </a:spcAft>
              <a:buNone/>
            </a:pPr>
            <a:r>
              <a:t/>
            </a:r>
            <a:endParaRPr i="1" sz="1000">
              <a:solidFill>
                <a:srgbClr val="3B3E4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Analytics : Feature based tree models</a:t>
            </a:r>
            <a:endParaRPr/>
          </a:p>
        </p:txBody>
      </p:sp>
      <p:pic>
        <p:nvPicPr>
          <p:cNvPr id="181" name="Google Shape;181;p25"/>
          <p:cNvPicPr preferRelativeResize="0"/>
          <p:nvPr/>
        </p:nvPicPr>
        <p:blipFill>
          <a:blip r:embed="rId3">
            <a:alphaModFix/>
          </a:blip>
          <a:stretch>
            <a:fillRect/>
          </a:stretch>
        </p:blipFill>
        <p:spPr>
          <a:xfrm>
            <a:off x="0" y="1322525"/>
            <a:ext cx="4262055" cy="2645275"/>
          </a:xfrm>
          <a:prstGeom prst="rect">
            <a:avLst/>
          </a:prstGeom>
          <a:noFill/>
          <a:ln>
            <a:noFill/>
          </a:ln>
        </p:spPr>
      </p:pic>
      <p:pic>
        <p:nvPicPr>
          <p:cNvPr id="182" name="Google Shape;182;p25"/>
          <p:cNvPicPr preferRelativeResize="0"/>
          <p:nvPr/>
        </p:nvPicPr>
        <p:blipFill>
          <a:blip r:embed="rId4">
            <a:alphaModFix/>
          </a:blip>
          <a:stretch>
            <a:fillRect/>
          </a:stretch>
        </p:blipFill>
        <p:spPr>
          <a:xfrm>
            <a:off x="4253525" y="1430050"/>
            <a:ext cx="4654975" cy="2375961"/>
          </a:xfrm>
          <a:prstGeom prst="rect">
            <a:avLst/>
          </a:prstGeom>
          <a:noFill/>
          <a:ln>
            <a:noFill/>
          </a:ln>
        </p:spPr>
      </p:pic>
      <p:sp>
        <p:nvSpPr>
          <p:cNvPr id="183" name="Google Shape;183;p25"/>
          <p:cNvSpPr txBox="1"/>
          <p:nvPr/>
        </p:nvSpPr>
        <p:spPr>
          <a:xfrm>
            <a:off x="290625" y="4315100"/>
            <a:ext cx="84462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4" name="Google Shape;184;p25"/>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185" name="Google Shape;185;p25"/>
          <p:cNvSpPr txBox="1"/>
          <p:nvPr/>
        </p:nvSpPr>
        <p:spPr>
          <a:xfrm>
            <a:off x="281825" y="4327550"/>
            <a:ext cx="84462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Next Step: Leverage transformers to better capture contextual and nuanced complexities in humor.</a:t>
            </a:r>
            <a:endParaRPr sz="13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2355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Text Analytics : Deep Networks</a:t>
            </a:r>
            <a:endParaRPr/>
          </a:p>
        </p:txBody>
      </p:sp>
      <p:sp>
        <p:nvSpPr>
          <p:cNvPr id="191" name="Google Shape;191;p26"/>
          <p:cNvSpPr txBox="1"/>
          <p:nvPr>
            <p:ph idx="1" type="body"/>
          </p:nvPr>
        </p:nvSpPr>
        <p:spPr>
          <a:xfrm>
            <a:off x="311700" y="923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Target variable definition</a:t>
            </a:r>
            <a:endParaRPr/>
          </a:p>
        </p:txBody>
      </p:sp>
      <p:pic>
        <p:nvPicPr>
          <p:cNvPr id="192" name="Google Shape;192;p26"/>
          <p:cNvPicPr preferRelativeResize="0"/>
          <p:nvPr/>
        </p:nvPicPr>
        <p:blipFill>
          <a:blip r:embed="rId4">
            <a:alphaModFix/>
          </a:blip>
          <a:stretch>
            <a:fillRect/>
          </a:stretch>
        </p:blipFill>
        <p:spPr>
          <a:xfrm>
            <a:off x="4174025" y="2588487"/>
            <a:ext cx="4710075" cy="1417800"/>
          </a:xfrm>
          <a:prstGeom prst="rect">
            <a:avLst/>
          </a:prstGeom>
          <a:noFill/>
          <a:ln>
            <a:noFill/>
          </a:ln>
        </p:spPr>
      </p:pic>
      <p:sp>
        <p:nvSpPr>
          <p:cNvPr id="193" name="Google Shape;193;p26"/>
          <p:cNvSpPr txBox="1"/>
          <p:nvPr/>
        </p:nvSpPr>
        <p:spPr>
          <a:xfrm>
            <a:off x="4153063" y="4001538"/>
            <a:ext cx="47520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2"/>
                </a:solidFill>
              </a:rPr>
              <a:t>An example  from video ‘</a:t>
            </a:r>
            <a:r>
              <a:rPr i="1" lang="en" sz="1000">
                <a:solidFill>
                  <a:schemeClr val="dk2"/>
                </a:solidFill>
              </a:rPr>
              <a:t>I’m Nervous, Insecure and Squishy’ - </a:t>
            </a:r>
            <a:r>
              <a:rPr i="1" lang="en" sz="1000">
                <a:solidFill>
                  <a:schemeClr val="dk2"/>
                </a:solidFill>
              </a:rPr>
              <a:t>Mark Normand</a:t>
            </a:r>
            <a:endParaRPr i="1" sz="1000">
              <a:solidFill>
                <a:schemeClr val="dk2"/>
              </a:solidFill>
            </a:endParaRPr>
          </a:p>
        </p:txBody>
      </p:sp>
      <p:pic>
        <p:nvPicPr>
          <p:cNvPr id="194" name="Google Shape;194;p26"/>
          <p:cNvPicPr preferRelativeResize="0"/>
          <p:nvPr/>
        </p:nvPicPr>
        <p:blipFill>
          <a:blip r:embed="rId5">
            <a:alphaModFix/>
          </a:blip>
          <a:stretch>
            <a:fillRect/>
          </a:stretch>
        </p:blipFill>
        <p:spPr>
          <a:xfrm>
            <a:off x="8366550" y="4435821"/>
            <a:ext cx="538525" cy="703750"/>
          </a:xfrm>
          <a:prstGeom prst="rect">
            <a:avLst/>
          </a:prstGeom>
          <a:noFill/>
          <a:ln>
            <a:noFill/>
          </a:ln>
        </p:spPr>
      </p:pic>
      <p:pic>
        <p:nvPicPr>
          <p:cNvPr id="195" name="Google Shape;195;p26"/>
          <p:cNvPicPr preferRelativeResize="0"/>
          <p:nvPr/>
        </p:nvPicPr>
        <p:blipFill>
          <a:blip r:embed="rId6">
            <a:alphaModFix/>
          </a:blip>
          <a:stretch>
            <a:fillRect/>
          </a:stretch>
        </p:blipFill>
        <p:spPr>
          <a:xfrm>
            <a:off x="283738" y="2341150"/>
            <a:ext cx="2545178" cy="2175000"/>
          </a:xfrm>
          <a:prstGeom prst="rect">
            <a:avLst/>
          </a:prstGeom>
          <a:noFill/>
          <a:ln>
            <a:noFill/>
          </a:ln>
        </p:spPr>
      </p:pic>
      <p:sp>
        <p:nvSpPr>
          <p:cNvPr id="196" name="Google Shape;196;p26"/>
          <p:cNvSpPr/>
          <p:nvPr/>
        </p:nvSpPr>
        <p:spPr>
          <a:xfrm>
            <a:off x="2547232" y="2588479"/>
            <a:ext cx="421500" cy="512100"/>
          </a:xfrm>
          <a:prstGeom prst="bracePai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6"/>
          <p:cNvSpPr/>
          <p:nvPr/>
        </p:nvSpPr>
        <p:spPr>
          <a:xfrm>
            <a:off x="2547232" y="3755118"/>
            <a:ext cx="421500" cy="512100"/>
          </a:xfrm>
          <a:prstGeom prst="bracePai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8" name="Google Shape;198;p26"/>
          <p:cNvCxnSpPr>
            <a:stCxn id="196" idx="3"/>
          </p:cNvCxnSpPr>
          <p:nvPr/>
        </p:nvCxnSpPr>
        <p:spPr>
          <a:xfrm flipH="1" rot="10800000">
            <a:off x="2968732" y="2842129"/>
            <a:ext cx="267000" cy="2400"/>
          </a:xfrm>
          <a:prstGeom prst="straightConnector1">
            <a:avLst/>
          </a:prstGeom>
          <a:noFill/>
          <a:ln cap="flat" cmpd="sng" w="9525">
            <a:solidFill>
              <a:schemeClr val="dk1"/>
            </a:solidFill>
            <a:prstDash val="solid"/>
            <a:round/>
            <a:headEnd len="med" w="med" type="none"/>
            <a:tailEnd len="med" w="med" type="none"/>
          </a:ln>
        </p:spPr>
      </p:cxnSp>
      <p:sp>
        <p:nvSpPr>
          <p:cNvPr id="199" name="Google Shape;199;p26"/>
          <p:cNvSpPr txBox="1"/>
          <p:nvPr/>
        </p:nvSpPr>
        <p:spPr>
          <a:xfrm>
            <a:off x="3235870" y="2674715"/>
            <a:ext cx="1264200" cy="339600"/>
          </a:xfrm>
          <a:prstGeom prst="rect">
            <a:avLst/>
          </a:prstGeom>
          <a:noFill/>
          <a:ln>
            <a:noFill/>
          </a:ln>
        </p:spPr>
        <p:txBody>
          <a:bodyPr anchorCtr="0" anchor="ctr" bIns="91425" lIns="91425" spcFirstLastPara="1" rIns="91425" wrap="square" tIns="91425">
            <a:normAutofit fontScale="55000"/>
          </a:bodyPr>
          <a:lstStyle/>
          <a:p>
            <a:pPr indent="0" lvl="0" marL="0" marR="0" rtl="0" algn="l">
              <a:lnSpc>
                <a:spcPct val="115000"/>
              </a:lnSpc>
              <a:spcBef>
                <a:spcPts val="0"/>
              </a:spcBef>
              <a:spcAft>
                <a:spcPts val="1200"/>
              </a:spcAft>
              <a:buNone/>
            </a:pPr>
            <a:r>
              <a:rPr lang="en" sz="1800">
                <a:solidFill>
                  <a:schemeClr val="dk1"/>
                </a:solidFill>
              </a:rPr>
              <a:t>Context</a:t>
            </a:r>
            <a:endParaRPr sz="1800">
              <a:solidFill>
                <a:schemeClr val="dk1"/>
              </a:solidFill>
            </a:endParaRPr>
          </a:p>
        </p:txBody>
      </p:sp>
      <p:cxnSp>
        <p:nvCxnSpPr>
          <p:cNvPr id="200" name="Google Shape;200;p26"/>
          <p:cNvCxnSpPr/>
          <p:nvPr/>
        </p:nvCxnSpPr>
        <p:spPr>
          <a:xfrm flipH="1" rot="10800000">
            <a:off x="2968605" y="4008743"/>
            <a:ext cx="267000" cy="2400"/>
          </a:xfrm>
          <a:prstGeom prst="straightConnector1">
            <a:avLst/>
          </a:prstGeom>
          <a:noFill/>
          <a:ln cap="flat" cmpd="sng" w="9525">
            <a:solidFill>
              <a:schemeClr val="dk1"/>
            </a:solidFill>
            <a:prstDash val="solid"/>
            <a:round/>
            <a:headEnd len="med" w="med" type="none"/>
            <a:tailEnd len="med" w="med" type="none"/>
          </a:ln>
        </p:spPr>
      </p:cxnSp>
      <p:sp>
        <p:nvSpPr>
          <p:cNvPr id="201" name="Google Shape;201;p26"/>
          <p:cNvSpPr txBox="1"/>
          <p:nvPr/>
        </p:nvSpPr>
        <p:spPr>
          <a:xfrm>
            <a:off x="3234154" y="3841354"/>
            <a:ext cx="1264200" cy="339600"/>
          </a:xfrm>
          <a:prstGeom prst="rect">
            <a:avLst/>
          </a:prstGeom>
          <a:noFill/>
          <a:ln>
            <a:noFill/>
          </a:ln>
        </p:spPr>
        <p:txBody>
          <a:bodyPr anchorCtr="0" anchor="ctr" bIns="91425" lIns="91425" spcFirstLastPara="1" rIns="91425" wrap="square" tIns="91425">
            <a:normAutofit fontScale="55000"/>
          </a:bodyPr>
          <a:lstStyle/>
          <a:p>
            <a:pPr indent="0" lvl="0" marL="0" marR="0" rtl="0" algn="l">
              <a:lnSpc>
                <a:spcPct val="115000"/>
              </a:lnSpc>
              <a:spcBef>
                <a:spcPts val="0"/>
              </a:spcBef>
              <a:spcAft>
                <a:spcPts val="1200"/>
              </a:spcAft>
              <a:buNone/>
            </a:pPr>
            <a:r>
              <a:rPr lang="en" sz="1800">
                <a:solidFill>
                  <a:schemeClr val="dk1"/>
                </a:solidFill>
              </a:rPr>
              <a:t>Context</a:t>
            </a:r>
            <a:endParaRPr sz="1800">
              <a:solidFill>
                <a:schemeClr val="dk1"/>
              </a:solidFill>
            </a:endParaRPr>
          </a:p>
        </p:txBody>
      </p:sp>
      <p:sp>
        <p:nvSpPr>
          <p:cNvPr id="202" name="Google Shape;202;p26"/>
          <p:cNvSpPr txBox="1"/>
          <p:nvPr/>
        </p:nvSpPr>
        <p:spPr>
          <a:xfrm>
            <a:off x="311700" y="1433763"/>
            <a:ext cx="41604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Old Approach:</a:t>
            </a:r>
            <a:endParaRPr b="1">
              <a:solidFill>
                <a:schemeClr val="dk2"/>
              </a:solidFill>
            </a:endParaRPr>
          </a:p>
          <a:p>
            <a:pPr indent="0" lvl="0" marL="0" rtl="0" algn="l">
              <a:spcBef>
                <a:spcPts val="0"/>
              </a:spcBef>
              <a:spcAft>
                <a:spcPts val="0"/>
              </a:spcAft>
              <a:buNone/>
            </a:pPr>
            <a:r>
              <a:rPr lang="en">
                <a:solidFill>
                  <a:schemeClr val="dk2"/>
                </a:solidFill>
              </a:rPr>
              <a:t>- </a:t>
            </a:r>
            <a:r>
              <a:rPr lang="en">
                <a:solidFill>
                  <a:schemeClr val="dk2"/>
                </a:solidFill>
              </a:rPr>
              <a:t>Mark 3 lines preceding the marker </a:t>
            </a:r>
            <a:endParaRPr>
              <a:solidFill>
                <a:schemeClr val="dk2"/>
              </a:solidFill>
            </a:endParaRPr>
          </a:p>
          <a:p>
            <a:pPr indent="0" lvl="0" marL="0" rtl="0" algn="l">
              <a:spcBef>
                <a:spcPts val="0"/>
              </a:spcBef>
              <a:spcAft>
                <a:spcPts val="0"/>
              </a:spcAft>
              <a:buNone/>
            </a:pPr>
            <a:r>
              <a:rPr lang="en">
                <a:solidFill>
                  <a:schemeClr val="dk2"/>
                </a:solidFill>
              </a:rPr>
              <a:t>  as context [1]</a:t>
            </a:r>
            <a:endParaRPr>
              <a:solidFill>
                <a:schemeClr val="dk2"/>
              </a:solidFill>
            </a:endParaRPr>
          </a:p>
        </p:txBody>
      </p:sp>
      <p:sp>
        <p:nvSpPr>
          <p:cNvPr id="203" name="Google Shape;203;p26"/>
          <p:cNvSpPr txBox="1"/>
          <p:nvPr/>
        </p:nvSpPr>
        <p:spPr>
          <a:xfrm>
            <a:off x="3315050" y="1704950"/>
            <a:ext cx="58437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4" name="Google Shape;204;p26"/>
          <p:cNvSpPr txBox="1"/>
          <p:nvPr/>
        </p:nvSpPr>
        <p:spPr>
          <a:xfrm>
            <a:off x="4508175" y="1433775"/>
            <a:ext cx="4324200" cy="10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New</a:t>
            </a:r>
            <a:r>
              <a:rPr b="1" lang="en">
                <a:solidFill>
                  <a:schemeClr val="dk2"/>
                </a:solidFill>
              </a:rPr>
              <a:t> Approach:</a:t>
            </a:r>
            <a:endParaRPr b="1">
              <a:solidFill>
                <a:schemeClr val="dk2"/>
              </a:solidFill>
            </a:endParaRPr>
          </a:p>
          <a:p>
            <a:pPr indent="0" lvl="0" marL="0" rtl="0" algn="l">
              <a:spcBef>
                <a:spcPts val="0"/>
              </a:spcBef>
              <a:spcAft>
                <a:spcPts val="0"/>
              </a:spcAft>
              <a:buNone/>
            </a:pPr>
            <a:r>
              <a:rPr lang="en">
                <a:solidFill>
                  <a:schemeClr val="dk2"/>
                </a:solidFill>
              </a:rPr>
              <a:t>- </a:t>
            </a:r>
            <a:r>
              <a:rPr lang="en">
                <a:solidFill>
                  <a:schemeClr val="dk2"/>
                </a:solidFill>
              </a:rPr>
              <a:t>Mark line only with the marker as context [</a:t>
            </a:r>
            <a:r>
              <a:rPr lang="en">
                <a:solidFill>
                  <a:schemeClr val="dk2"/>
                </a:solidFill>
              </a:rPr>
              <a:t>1</a:t>
            </a:r>
            <a:r>
              <a:rPr lang="en">
                <a:solidFill>
                  <a:schemeClr val="dk2"/>
                </a:solidFill>
              </a:rPr>
              <a:t>]</a:t>
            </a:r>
            <a:endParaRPr>
              <a:solidFill>
                <a:schemeClr val="dk2"/>
              </a:solidFill>
            </a:endParaRPr>
          </a:p>
          <a:p>
            <a:pPr indent="0" lvl="0" marL="0" rtl="0" algn="l">
              <a:spcBef>
                <a:spcPts val="0"/>
              </a:spcBef>
              <a:spcAft>
                <a:spcPts val="0"/>
              </a:spcAft>
              <a:buNone/>
            </a:pPr>
            <a:r>
              <a:rPr lang="en">
                <a:solidFill>
                  <a:schemeClr val="dk2"/>
                </a:solidFill>
              </a:rPr>
              <a:t>- If word count in a sentence &lt; 5, then combine it     </a:t>
            </a:r>
            <a:endParaRPr>
              <a:solidFill>
                <a:schemeClr val="dk2"/>
              </a:solidFill>
            </a:endParaRPr>
          </a:p>
          <a:p>
            <a:pPr indent="0" lvl="0" marL="0" rtl="0" algn="l">
              <a:spcBef>
                <a:spcPts val="0"/>
              </a:spcBef>
              <a:spcAft>
                <a:spcPts val="0"/>
              </a:spcAft>
              <a:buNone/>
            </a:pPr>
            <a:r>
              <a:rPr lang="en">
                <a:solidFill>
                  <a:schemeClr val="dk2"/>
                </a:solidFill>
              </a:rPr>
              <a:t>  with previous chunk.</a:t>
            </a:r>
            <a:endParaRPr>
              <a:solidFill>
                <a:schemeClr val="dk2"/>
              </a:solidFill>
            </a:endParaRPr>
          </a:p>
        </p:txBody>
      </p:sp>
      <p:sp>
        <p:nvSpPr>
          <p:cNvPr id="205" name="Google Shape;205;p26"/>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206" name="Google Shape;206;p26"/>
          <p:cNvSpPr/>
          <p:nvPr/>
        </p:nvSpPr>
        <p:spPr>
          <a:xfrm>
            <a:off x="8638075" y="2805200"/>
            <a:ext cx="267000" cy="456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t>
            </a:r>
            <a:r>
              <a:rPr lang="en"/>
              <a:t>Analytics : Performance</a:t>
            </a:r>
            <a:endParaRPr/>
          </a:p>
        </p:txBody>
      </p:sp>
      <p:pic>
        <p:nvPicPr>
          <p:cNvPr id="212" name="Google Shape;212;p27"/>
          <p:cNvPicPr preferRelativeResize="0"/>
          <p:nvPr/>
        </p:nvPicPr>
        <p:blipFill>
          <a:blip r:embed="rId3">
            <a:alphaModFix/>
          </a:blip>
          <a:stretch>
            <a:fillRect/>
          </a:stretch>
        </p:blipFill>
        <p:spPr>
          <a:xfrm>
            <a:off x="371250" y="1017725"/>
            <a:ext cx="5414551" cy="3912350"/>
          </a:xfrm>
          <a:prstGeom prst="rect">
            <a:avLst/>
          </a:prstGeom>
          <a:noFill/>
          <a:ln>
            <a:noFill/>
          </a:ln>
        </p:spPr>
      </p:pic>
      <p:sp>
        <p:nvSpPr>
          <p:cNvPr id="213" name="Google Shape;213;p27"/>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214" name="Google Shape;214;p27"/>
          <p:cNvSpPr/>
          <p:nvPr/>
        </p:nvSpPr>
        <p:spPr>
          <a:xfrm>
            <a:off x="6727100" y="3055200"/>
            <a:ext cx="1801800" cy="77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900"/>
              <a:t>Embedding Layer</a:t>
            </a:r>
            <a:endParaRPr sz="900"/>
          </a:p>
          <a:p>
            <a:pPr indent="0" lvl="0" marL="0" rtl="0" algn="ctr">
              <a:spcBef>
                <a:spcPts val="0"/>
              </a:spcBef>
              <a:spcAft>
                <a:spcPts val="0"/>
              </a:spcAft>
              <a:buNone/>
            </a:pPr>
            <a:r>
              <a:t/>
            </a:r>
            <a:endParaRPr sz="900"/>
          </a:p>
        </p:txBody>
      </p:sp>
      <p:sp>
        <p:nvSpPr>
          <p:cNvPr id="215" name="Google Shape;215;p27"/>
          <p:cNvSpPr/>
          <p:nvPr/>
        </p:nvSpPr>
        <p:spPr>
          <a:xfrm>
            <a:off x="6725863" y="1452575"/>
            <a:ext cx="18018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Pre-classifier linear layer</a:t>
            </a:r>
            <a:endParaRPr sz="900"/>
          </a:p>
        </p:txBody>
      </p:sp>
      <p:sp>
        <p:nvSpPr>
          <p:cNvPr id="216" name="Google Shape;216;p27"/>
          <p:cNvSpPr/>
          <p:nvPr/>
        </p:nvSpPr>
        <p:spPr>
          <a:xfrm>
            <a:off x="6725863" y="1017725"/>
            <a:ext cx="18018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a:t>
            </a:r>
            <a:r>
              <a:rPr lang="en" sz="900"/>
              <a:t>Classifier</a:t>
            </a:r>
            <a:r>
              <a:rPr lang="en" sz="900"/>
              <a:t> </a:t>
            </a:r>
            <a:endParaRPr sz="900"/>
          </a:p>
        </p:txBody>
      </p:sp>
      <p:cxnSp>
        <p:nvCxnSpPr>
          <p:cNvPr id="217" name="Google Shape;217;p27"/>
          <p:cNvCxnSpPr>
            <a:stCxn id="218" idx="0"/>
            <a:endCxn id="215" idx="2"/>
          </p:cNvCxnSpPr>
          <p:nvPr/>
        </p:nvCxnSpPr>
        <p:spPr>
          <a:xfrm rot="10800000">
            <a:off x="7626763" y="1689275"/>
            <a:ext cx="0" cy="1788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7"/>
          <p:cNvCxnSpPr/>
          <p:nvPr/>
        </p:nvCxnSpPr>
        <p:spPr>
          <a:xfrm rot="10800000">
            <a:off x="7626763" y="1254413"/>
            <a:ext cx="0" cy="178800"/>
          </a:xfrm>
          <a:prstGeom prst="straightConnector1">
            <a:avLst/>
          </a:prstGeom>
          <a:noFill/>
          <a:ln cap="flat" cmpd="sng" w="9525">
            <a:solidFill>
              <a:schemeClr val="dk2"/>
            </a:solidFill>
            <a:prstDash val="solid"/>
            <a:round/>
            <a:headEnd len="med" w="med" type="none"/>
            <a:tailEnd len="med" w="med" type="triangle"/>
          </a:ln>
        </p:spPr>
      </p:cxnSp>
      <p:sp>
        <p:nvSpPr>
          <p:cNvPr id="220" name="Google Shape;220;p27"/>
          <p:cNvSpPr txBox="1"/>
          <p:nvPr/>
        </p:nvSpPr>
        <p:spPr>
          <a:xfrm>
            <a:off x="7110500" y="4817075"/>
            <a:ext cx="1035000" cy="2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solidFill>
                  <a:schemeClr val="dk2"/>
                </a:solidFill>
              </a:rPr>
              <a:t>Input text</a:t>
            </a:r>
            <a:endParaRPr i="1" sz="900">
              <a:solidFill>
                <a:schemeClr val="dk2"/>
              </a:solidFill>
            </a:endParaRPr>
          </a:p>
        </p:txBody>
      </p:sp>
      <p:sp>
        <p:nvSpPr>
          <p:cNvPr id="221" name="Google Shape;221;p27"/>
          <p:cNvSpPr/>
          <p:nvPr/>
        </p:nvSpPr>
        <p:spPr>
          <a:xfrm>
            <a:off x="6725875" y="4022075"/>
            <a:ext cx="1801800" cy="17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Input </a:t>
            </a:r>
            <a:r>
              <a:rPr lang="en" sz="900"/>
              <a:t>Layer</a:t>
            </a:r>
            <a:endParaRPr sz="900"/>
          </a:p>
        </p:txBody>
      </p:sp>
      <p:sp>
        <p:nvSpPr>
          <p:cNvPr id="222" name="Google Shape;222;p27"/>
          <p:cNvSpPr/>
          <p:nvPr/>
        </p:nvSpPr>
        <p:spPr>
          <a:xfrm>
            <a:off x="6725875" y="1886413"/>
            <a:ext cx="1801800" cy="98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900"/>
              <a:t>Transformer</a:t>
            </a:r>
            <a:r>
              <a:rPr lang="en" sz="900"/>
              <a:t> Layers x 6</a:t>
            </a:r>
            <a:endParaRPr sz="900"/>
          </a:p>
          <a:p>
            <a:pPr indent="0" lvl="0" marL="0" rtl="0" algn="ctr">
              <a:spcBef>
                <a:spcPts val="0"/>
              </a:spcBef>
              <a:spcAft>
                <a:spcPts val="0"/>
              </a:spcAft>
              <a:buNone/>
            </a:pPr>
            <a:r>
              <a:t/>
            </a:r>
            <a:endParaRPr sz="900"/>
          </a:p>
        </p:txBody>
      </p:sp>
      <p:pic>
        <p:nvPicPr>
          <p:cNvPr id="223" name="Google Shape;223;p27"/>
          <p:cNvPicPr preferRelativeResize="0"/>
          <p:nvPr/>
        </p:nvPicPr>
        <p:blipFill>
          <a:blip r:embed="rId4">
            <a:alphaModFix/>
          </a:blip>
          <a:stretch>
            <a:fillRect/>
          </a:stretch>
        </p:blipFill>
        <p:spPr>
          <a:xfrm rot="5400000">
            <a:off x="7392075" y="4141110"/>
            <a:ext cx="469400" cy="983811"/>
          </a:xfrm>
          <a:prstGeom prst="rect">
            <a:avLst/>
          </a:prstGeom>
          <a:noFill/>
          <a:ln cap="flat" cmpd="sng" w="9525">
            <a:solidFill>
              <a:schemeClr val="dk2"/>
            </a:solidFill>
            <a:prstDash val="solid"/>
            <a:round/>
            <a:headEnd len="sm" w="sm" type="none"/>
            <a:tailEnd len="sm" w="sm" type="none"/>
          </a:ln>
        </p:spPr>
      </p:pic>
      <p:sp>
        <p:nvSpPr>
          <p:cNvPr id="224" name="Google Shape;224;p27"/>
          <p:cNvSpPr/>
          <p:nvPr/>
        </p:nvSpPr>
        <p:spPr>
          <a:xfrm>
            <a:off x="6926575" y="2240038"/>
            <a:ext cx="1400400" cy="5157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self-attention layers x4</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Feed-forward neural networks x2</a:t>
            </a:r>
            <a:endParaRPr sz="800"/>
          </a:p>
        </p:txBody>
      </p:sp>
      <p:cxnSp>
        <p:nvCxnSpPr>
          <p:cNvPr id="225" name="Google Shape;225;p27"/>
          <p:cNvCxnSpPr/>
          <p:nvPr/>
        </p:nvCxnSpPr>
        <p:spPr>
          <a:xfrm rot="10800000">
            <a:off x="7626763" y="2867725"/>
            <a:ext cx="0" cy="178800"/>
          </a:xfrm>
          <a:prstGeom prst="straightConnector1">
            <a:avLst/>
          </a:prstGeom>
          <a:noFill/>
          <a:ln cap="flat" cmpd="sng" w="9525">
            <a:solidFill>
              <a:schemeClr val="dk2"/>
            </a:solidFill>
            <a:prstDash val="solid"/>
            <a:round/>
            <a:headEnd len="med" w="med" type="none"/>
            <a:tailEnd len="med" w="med" type="triangle"/>
          </a:ln>
        </p:spPr>
      </p:cxnSp>
      <p:sp>
        <p:nvSpPr>
          <p:cNvPr id="226" name="Google Shape;226;p27"/>
          <p:cNvSpPr/>
          <p:nvPr/>
        </p:nvSpPr>
        <p:spPr>
          <a:xfrm>
            <a:off x="6943500" y="3395500"/>
            <a:ext cx="1400400" cy="3801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rPr>
              <a:t>Word embedding</a:t>
            </a:r>
            <a:endParaRPr sz="800">
              <a:solidFill>
                <a:schemeClr val="dk1"/>
              </a:solidFill>
            </a:endParaRPr>
          </a:p>
          <a:p>
            <a:pPr indent="0" lvl="0" marL="0" marR="0" rtl="0" algn="ctr">
              <a:lnSpc>
                <a:spcPct val="100000"/>
              </a:lnSpc>
              <a:spcBef>
                <a:spcPts val="0"/>
              </a:spcBef>
              <a:spcAft>
                <a:spcPts val="0"/>
              </a:spcAft>
              <a:buNone/>
            </a:pPr>
            <a:r>
              <a:rPr lang="en" sz="800">
                <a:solidFill>
                  <a:schemeClr val="dk1"/>
                </a:solidFill>
              </a:rPr>
              <a:t>Position embedding</a:t>
            </a:r>
            <a:endParaRPr sz="800">
              <a:solidFill>
                <a:schemeClr val="dk1"/>
              </a:solidFill>
            </a:endParaRPr>
          </a:p>
        </p:txBody>
      </p:sp>
      <p:cxnSp>
        <p:nvCxnSpPr>
          <p:cNvPr id="227" name="Google Shape;227;p27"/>
          <p:cNvCxnSpPr/>
          <p:nvPr/>
        </p:nvCxnSpPr>
        <p:spPr>
          <a:xfrm rot="10800000">
            <a:off x="7626763" y="3829200"/>
            <a:ext cx="0" cy="1788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7"/>
          <p:cNvCxnSpPr/>
          <p:nvPr/>
        </p:nvCxnSpPr>
        <p:spPr>
          <a:xfrm rot="10800000">
            <a:off x="7626763" y="4210200"/>
            <a:ext cx="0" cy="17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8"/>
          <p:cNvPicPr preferRelativeResize="0"/>
          <p:nvPr/>
        </p:nvPicPr>
        <p:blipFill rotWithShape="1">
          <a:blip r:embed="rId3">
            <a:alphaModFix/>
          </a:blip>
          <a:srcRect b="0" l="4076" r="0" t="6261"/>
          <a:stretch/>
        </p:blipFill>
        <p:spPr>
          <a:xfrm>
            <a:off x="512875" y="1514450"/>
            <a:ext cx="8478726" cy="3255126"/>
          </a:xfrm>
          <a:prstGeom prst="rect">
            <a:avLst/>
          </a:prstGeom>
          <a:noFill/>
          <a:ln>
            <a:noFill/>
          </a:ln>
        </p:spPr>
      </p:pic>
      <p:sp>
        <p:nvSpPr>
          <p:cNvPr id="234" name="Google Shape;23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Analytics</a:t>
            </a:r>
            <a:endParaRPr sz="1800"/>
          </a:p>
        </p:txBody>
      </p:sp>
      <p:sp>
        <p:nvSpPr>
          <p:cNvPr id="235" name="Google Shape;235;p28"/>
          <p:cNvSpPr/>
          <p:nvPr/>
        </p:nvSpPr>
        <p:spPr>
          <a:xfrm>
            <a:off x="1192825" y="1835750"/>
            <a:ext cx="1768200" cy="21912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8"/>
          <p:cNvSpPr/>
          <p:nvPr/>
        </p:nvSpPr>
        <p:spPr>
          <a:xfrm>
            <a:off x="4995500" y="2512650"/>
            <a:ext cx="1488900" cy="753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8"/>
          <p:cNvSpPr/>
          <p:nvPr/>
        </p:nvSpPr>
        <p:spPr>
          <a:xfrm>
            <a:off x="2961025" y="2512650"/>
            <a:ext cx="651300" cy="753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8"/>
          <p:cNvSpPr/>
          <p:nvPr/>
        </p:nvSpPr>
        <p:spPr>
          <a:xfrm>
            <a:off x="3612325" y="1590650"/>
            <a:ext cx="1353600" cy="26814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8"/>
          <p:cNvSpPr txBox="1"/>
          <p:nvPr/>
        </p:nvSpPr>
        <p:spPr>
          <a:xfrm>
            <a:off x="1869675" y="1548450"/>
            <a:ext cx="253800" cy="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1</a:t>
            </a:r>
            <a:endParaRPr sz="1200">
              <a:solidFill>
                <a:schemeClr val="dk2"/>
              </a:solidFill>
            </a:endParaRPr>
          </a:p>
        </p:txBody>
      </p:sp>
      <p:sp>
        <p:nvSpPr>
          <p:cNvPr id="240" name="Google Shape;240;p28"/>
          <p:cNvSpPr/>
          <p:nvPr/>
        </p:nvSpPr>
        <p:spPr>
          <a:xfrm>
            <a:off x="6513975" y="1548450"/>
            <a:ext cx="2072700" cy="26814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8"/>
          <p:cNvSpPr txBox="1"/>
          <p:nvPr/>
        </p:nvSpPr>
        <p:spPr>
          <a:xfrm>
            <a:off x="3159775" y="2242325"/>
            <a:ext cx="253800" cy="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2</a:t>
            </a:r>
            <a:endParaRPr sz="1200">
              <a:solidFill>
                <a:schemeClr val="dk2"/>
              </a:solidFill>
            </a:endParaRPr>
          </a:p>
        </p:txBody>
      </p:sp>
      <p:sp>
        <p:nvSpPr>
          <p:cNvPr id="242" name="Google Shape;242;p28"/>
          <p:cNvSpPr txBox="1"/>
          <p:nvPr/>
        </p:nvSpPr>
        <p:spPr>
          <a:xfrm>
            <a:off x="3358525" y="1514450"/>
            <a:ext cx="253800" cy="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3</a:t>
            </a:r>
            <a:endParaRPr sz="1200">
              <a:solidFill>
                <a:schemeClr val="dk2"/>
              </a:solidFill>
            </a:endParaRPr>
          </a:p>
        </p:txBody>
      </p:sp>
      <p:sp>
        <p:nvSpPr>
          <p:cNvPr id="243" name="Google Shape;243;p28"/>
          <p:cNvSpPr txBox="1"/>
          <p:nvPr/>
        </p:nvSpPr>
        <p:spPr>
          <a:xfrm>
            <a:off x="5613050" y="2242325"/>
            <a:ext cx="253800" cy="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4</a:t>
            </a:r>
            <a:endParaRPr sz="1200">
              <a:solidFill>
                <a:schemeClr val="dk2"/>
              </a:solidFill>
            </a:endParaRPr>
          </a:p>
        </p:txBody>
      </p:sp>
      <p:sp>
        <p:nvSpPr>
          <p:cNvPr id="244" name="Google Shape;244;p28"/>
          <p:cNvSpPr txBox="1"/>
          <p:nvPr/>
        </p:nvSpPr>
        <p:spPr>
          <a:xfrm>
            <a:off x="6260175" y="1514450"/>
            <a:ext cx="253800" cy="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5</a:t>
            </a:r>
            <a:endParaRPr sz="1200">
              <a:solidFill>
                <a:schemeClr val="dk2"/>
              </a:solidFill>
            </a:endParaRPr>
          </a:p>
        </p:txBody>
      </p:sp>
      <p:sp>
        <p:nvSpPr>
          <p:cNvPr id="245" name="Google Shape;245;p28"/>
          <p:cNvSpPr txBox="1"/>
          <p:nvPr>
            <p:ph type="title"/>
          </p:nvPr>
        </p:nvSpPr>
        <p:spPr>
          <a:xfrm>
            <a:off x="311700" y="862900"/>
            <a:ext cx="8520600" cy="50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420"/>
              <a:t>Which of the five sections below represent audio laughter?</a:t>
            </a:r>
            <a:endParaRPr sz="520"/>
          </a:p>
        </p:txBody>
      </p:sp>
      <p:sp>
        <p:nvSpPr>
          <p:cNvPr id="246" name="Google Shape;246;p28"/>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247" name="Google Shape;247;p28"/>
          <p:cNvSpPr txBox="1"/>
          <p:nvPr/>
        </p:nvSpPr>
        <p:spPr>
          <a:xfrm rot="-5400000">
            <a:off x="-815975" y="2798150"/>
            <a:ext cx="23913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rPr>
              <a:t>Relative Amplitude</a:t>
            </a:r>
            <a:endParaRPr b="1" sz="900">
              <a:solidFill>
                <a:schemeClr val="dk2"/>
              </a:solidFill>
            </a:endParaRPr>
          </a:p>
        </p:txBody>
      </p:sp>
      <p:sp>
        <p:nvSpPr>
          <p:cNvPr id="248" name="Google Shape;248;p28"/>
          <p:cNvSpPr txBox="1"/>
          <p:nvPr/>
        </p:nvSpPr>
        <p:spPr>
          <a:xfrm>
            <a:off x="3556588" y="1248038"/>
            <a:ext cx="23913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rPr>
              <a:t>Waveform of Audio</a:t>
            </a:r>
            <a:endParaRPr b="1" sz="9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387900" y="482100"/>
            <a:ext cx="8520600" cy="50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400"/>
              <a:t>Using higher dimensional representations doesn’t make the task easier. </a:t>
            </a:r>
            <a:endParaRPr sz="1400"/>
          </a:p>
          <a:p>
            <a:pPr indent="0" lvl="0" marL="0" rtl="0" algn="l">
              <a:lnSpc>
                <a:spcPct val="115000"/>
              </a:lnSpc>
              <a:spcBef>
                <a:spcPts val="0"/>
              </a:spcBef>
              <a:spcAft>
                <a:spcPts val="0"/>
              </a:spcAft>
              <a:buSzPts val="990"/>
              <a:buNone/>
            </a:pPr>
            <a:r>
              <a:rPr lang="en" sz="1400"/>
              <a:t>Turns out, it is challenging to come up with a deterministic rule to annotate laughter in audio</a:t>
            </a:r>
            <a:endParaRPr sz="1400"/>
          </a:p>
        </p:txBody>
      </p:sp>
      <p:pic>
        <p:nvPicPr>
          <p:cNvPr id="254" name="Google Shape;254;p29"/>
          <p:cNvPicPr preferRelativeResize="0"/>
          <p:nvPr/>
        </p:nvPicPr>
        <p:blipFill>
          <a:blip r:embed="rId3">
            <a:alphaModFix/>
          </a:blip>
          <a:stretch>
            <a:fillRect/>
          </a:stretch>
        </p:blipFill>
        <p:spPr>
          <a:xfrm>
            <a:off x="152400" y="1170125"/>
            <a:ext cx="8839201" cy="3746541"/>
          </a:xfrm>
          <a:prstGeom prst="rect">
            <a:avLst/>
          </a:prstGeom>
          <a:noFill/>
          <a:ln>
            <a:noFill/>
          </a:ln>
        </p:spPr>
      </p:pic>
      <p:sp>
        <p:nvSpPr>
          <p:cNvPr id="255" name="Google Shape;255;p29"/>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Annotating audio with </a:t>
            </a:r>
            <a:r>
              <a:rPr lang="en" u="sng">
                <a:solidFill>
                  <a:schemeClr val="hlink"/>
                </a:solidFill>
                <a:hlinkClick r:id="rId3"/>
              </a:rPr>
              <a:t>Whisper AT</a:t>
            </a:r>
            <a:r>
              <a:rPr lang="en"/>
              <a:t> *</a:t>
            </a:r>
            <a:endParaRPr/>
          </a:p>
        </p:txBody>
      </p:sp>
      <p:pic>
        <p:nvPicPr>
          <p:cNvPr id="261" name="Google Shape;261;p30"/>
          <p:cNvPicPr preferRelativeResize="0"/>
          <p:nvPr/>
        </p:nvPicPr>
        <p:blipFill rotWithShape="1">
          <a:blip r:embed="rId4">
            <a:alphaModFix/>
          </a:blip>
          <a:srcRect b="0" l="0" r="2229" t="0"/>
          <a:stretch/>
        </p:blipFill>
        <p:spPr>
          <a:xfrm>
            <a:off x="497825" y="941525"/>
            <a:ext cx="4645675" cy="3820975"/>
          </a:xfrm>
          <a:prstGeom prst="rect">
            <a:avLst/>
          </a:prstGeom>
          <a:noFill/>
          <a:ln>
            <a:noFill/>
          </a:ln>
        </p:spPr>
      </p:pic>
      <p:sp>
        <p:nvSpPr>
          <p:cNvPr id="262" name="Google Shape;262;p30"/>
          <p:cNvSpPr txBox="1"/>
          <p:nvPr/>
        </p:nvSpPr>
        <p:spPr>
          <a:xfrm>
            <a:off x="5278850" y="1328175"/>
            <a:ext cx="3798300" cy="3451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Char char="-"/>
            </a:pPr>
            <a:r>
              <a:rPr lang="en">
                <a:solidFill>
                  <a:schemeClr val="dk2"/>
                </a:solidFill>
              </a:rPr>
              <a:t>Whisper - AT is built by </a:t>
            </a:r>
            <a:r>
              <a:rPr lang="en">
                <a:solidFill>
                  <a:schemeClr val="dk2"/>
                </a:solidFill>
              </a:rPr>
              <a:t>fine tuning Open AI’s ASR model Whisper</a:t>
            </a:r>
            <a:br>
              <a:rPr lang="en">
                <a:solidFill>
                  <a:schemeClr val="dk2"/>
                </a:solidFill>
              </a:rPr>
            </a:b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n">
                <a:solidFill>
                  <a:schemeClr val="dk2"/>
                </a:solidFill>
              </a:rPr>
              <a:t>The model, </a:t>
            </a:r>
            <a:r>
              <a:rPr lang="en" u="sng">
                <a:solidFill>
                  <a:schemeClr val="hlink"/>
                </a:solidFill>
                <a:hlinkClick r:id="rId5"/>
              </a:rPr>
              <a:t>reliably</a:t>
            </a:r>
            <a:r>
              <a:rPr lang="en">
                <a:solidFill>
                  <a:schemeClr val="dk2"/>
                </a:solidFill>
              </a:rPr>
              <a:t>,</a:t>
            </a:r>
            <a:r>
              <a:rPr lang="en">
                <a:solidFill>
                  <a:schemeClr val="dk2"/>
                </a:solidFill>
              </a:rPr>
              <a:t> assigns audio tags {clapping, chirping etc} from a 527 classes for every disjoint </a:t>
            </a:r>
            <a:r>
              <a:rPr b="1" lang="en">
                <a:solidFill>
                  <a:schemeClr val="dk2"/>
                </a:solidFill>
              </a:rPr>
              <a:t>10 second interval</a:t>
            </a:r>
            <a:br>
              <a:rPr lang="en">
                <a:solidFill>
                  <a:schemeClr val="dk2"/>
                </a:solidFill>
              </a:rPr>
            </a:b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n">
                <a:solidFill>
                  <a:schemeClr val="dk2"/>
                </a:solidFill>
              </a:rPr>
              <a:t>We used this, state of the art, model for annotating Audio with </a:t>
            </a:r>
            <a:r>
              <a:rPr b="1" lang="en">
                <a:solidFill>
                  <a:schemeClr val="dk2"/>
                </a:solidFill>
              </a:rPr>
              <a:t>laughter tags</a:t>
            </a:r>
            <a:endParaRPr b="1">
              <a:solidFill>
                <a:schemeClr val="dk2"/>
              </a:solidFill>
            </a:endParaRPr>
          </a:p>
          <a:p>
            <a:pPr indent="0" lvl="0" marL="0" rtl="0" algn="l">
              <a:lnSpc>
                <a:spcPct val="150000"/>
              </a:lnSpc>
              <a:spcBef>
                <a:spcPts val="0"/>
              </a:spcBef>
              <a:spcAft>
                <a:spcPts val="0"/>
              </a:spcAft>
              <a:buNone/>
            </a:pPr>
            <a:r>
              <a:t/>
            </a:r>
            <a:endParaRPr>
              <a:solidFill>
                <a:schemeClr val="dk2"/>
              </a:solidFill>
            </a:endParaRPr>
          </a:p>
        </p:txBody>
      </p:sp>
      <p:sp>
        <p:nvSpPr>
          <p:cNvPr id="263" name="Google Shape;263;p30"/>
          <p:cNvSpPr txBox="1"/>
          <p:nvPr/>
        </p:nvSpPr>
        <p:spPr>
          <a:xfrm>
            <a:off x="497825" y="4779475"/>
            <a:ext cx="4416000" cy="1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 </a:t>
            </a:r>
            <a:r>
              <a:rPr i="1" lang="en" sz="800">
                <a:solidFill>
                  <a:schemeClr val="dk2"/>
                </a:solidFill>
              </a:rPr>
              <a:t>Reference : Whisper - AT: A Unified Audio Tagger and ASR Model</a:t>
            </a:r>
            <a:br>
              <a:rPr i="1" lang="en" sz="800">
                <a:solidFill>
                  <a:schemeClr val="dk2"/>
                </a:solidFill>
              </a:rPr>
            </a:br>
            <a:r>
              <a:rPr i="1" lang="en" sz="800">
                <a:solidFill>
                  <a:schemeClr val="dk2"/>
                </a:solidFill>
              </a:rPr>
              <a:t> Y.Gong et. al. MIT- IBM Watson Labs</a:t>
            </a:r>
            <a:endParaRPr i="1" sz="800">
              <a:solidFill>
                <a:schemeClr val="dk2"/>
              </a:solidFill>
            </a:endParaRPr>
          </a:p>
        </p:txBody>
      </p:sp>
      <p:sp>
        <p:nvSpPr>
          <p:cNvPr id="264" name="Google Shape;264;p30"/>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1"/>
          <p:cNvPicPr preferRelativeResize="0"/>
          <p:nvPr/>
        </p:nvPicPr>
        <p:blipFill rotWithShape="1">
          <a:blip r:embed="rId3">
            <a:alphaModFix/>
          </a:blip>
          <a:srcRect b="0" l="0" r="12195" t="0"/>
          <a:stretch/>
        </p:blipFill>
        <p:spPr>
          <a:xfrm>
            <a:off x="1431600" y="844275"/>
            <a:ext cx="6352700" cy="4106475"/>
          </a:xfrm>
          <a:prstGeom prst="rect">
            <a:avLst/>
          </a:prstGeom>
          <a:noFill/>
          <a:ln>
            <a:noFill/>
          </a:ln>
        </p:spPr>
      </p:pic>
      <p:sp>
        <p:nvSpPr>
          <p:cNvPr id="270" name="Google Shape;27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 EDA</a:t>
            </a:r>
            <a:endParaRPr/>
          </a:p>
        </p:txBody>
      </p:sp>
      <p:pic>
        <p:nvPicPr>
          <p:cNvPr id="271" name="Google Shape;271;p31"/>
          <p:cNvPicPr preferRelativeResize="0"/>
          <p:nvPr/>
        </p:nvPicPr>
        <p:blipFill>
          <a:blip r:embed="rId4">
            <a:alphaModFix/>
          </a:blip>
          <a:stretch>
            <a:fillRect/>
          </a:stretch>
        </p:blipFill>
        <p:spPr>
          <a:xfrm>
            <a:off x="2530150" y="4901200"/>
            <a:ext cx="153575" cy="168925"/>
          </a:xfrm>
          <a:prstGeom prst="rect">
            <a:avLst/>
          </a:prstGeom>
          <a:noFill/>
          <a:ln>
            <a:noFill/>
          </a:ln>
        </p:spPr>
      </p:pic>
      <p:pic>
        <p:nvPicPr>
          <p:cNvPr id="272" name="Google Shape;272;p31"/>
          <p:cNvPicPr preferRelativeResize="0"/>
          <p:nvPr/>
        </p:nvPicPr>
        <p:blipFill rotWithShape="1">
          <a:blip r:embed="rId5">
            <a:alphaModFix/>
          </a:blip>
          <a:srcRect b="0" l="0" r="0" t="0"/>
          <a:stretch/>
        </p:blipFill>
        <p:spPr>
          <a:xfrm>
            <a:off x="5391550" y="4874538"/>
            <a:ext cx="153575" cy="168931"/>
          </a:xfrm>
          <a:prstGeom prst="rect">
            <a:avLst/>
          </a:prstGeom>
          <a:noFill/>
          <a:ln>
            <a:noFill/>
          </a:ln>
        </p:spPr>
      </p:pic>
      <p:sp>
        <p:nvSpPr>
          <p:cNvPr id="273" name="Google Shape;273;p31"/>
          <p:cNvSpPr txBox="1"/>
          <p:nvPr/>
        </p:nvSpPr>
        <p:spPr>
          <a:xfrm>
            <a:off x="5496250" y="4826875"/>
            <a:ext cx="22137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No </a:t>
            </a:r>
            <a:r>
              <a:rPr lang="en" sz="900">
                <a:solidFill>
                  <a:schemeClr val="dk2"/>
                </a:solidFill>
              </a:rPr>
              <a:t>Laughter in next 10 seconds interval</a:t>
            </a:r>
            <a:endParaRPr sz="900">
              <a:solidFill>
                <a:schemeClr val="dk2"/>
              </a:solidFill>
            </a:endParaRPr>
          </a:p>
        </p:txBody>
      </p:sp>
      <p:sp>
        <p:nvSpPr>
          <p:cNvPr id="274" name="Google Shape;274;p31"/>
          <p:cNvSpPr txBox="1"/>
          <p:nvPr/>
        </p:nvSpPr>
        <p:spPr>
          <a:xfrm>
            <a:off x="2647775" y="4826875"/>
            <a:ext cx="23124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Laughter in next 10 seconds interval</a:t>
            </a:r>
            <a:endParaRPr sz="900">
              <a:solidFill>
                <a:schemeClr val="dk2"/>
              </a:solidFill>
            </a:endParaRPr>
          </a:p>
        </p:txBody>
      </p:sp>
      <p:pic>
        <p:nvPicPr>
          <p:cNvPr id="275" name="Google Shape;275;p31"/>
          <p:cNvPicPr preferRelativeResize="0"/>
          <p:nvPr/>
        </p:nvPicPr>
        <p:blipFill>
          <a:blip r:embed="rId6">
            <a:alphaModFix/>
          </a:blip>
          <a:stretch>
            <a:fillRect/>
          </a:stretch>
        </p:blipFill>
        <p:spPr>
          <a:xfrm>
            <a:off x="8352200" y="4425271"/>
            <a:ext cx="538525" cy="703750"/>
          </a:xfrm>
          <a:prstGeom prst="rect">
            <a:avLst/>
          </a:prstGeom>
          <a:noFill/>
          <a:ln>
            <a:noFill/>
          </a:ln>
        </p:spPr>
      </p:pic>
      <p:sp>
        <p:nvSpPr>
          <p:cNvPr id="276" name="Google Shape;276;p31"/>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Overview and Purpose</a:t>
            </a:r>
            <a:endParaRPr/>
          </a:p>
          <a:p>
            <a:pPr indent="-342900" lvl="0" marL="457200" rtl="0" algn="l">
              <a:lnSpc>
                <a:spcPct val="150000"/>
              </a:lnSpc>
              <a:spcBef>
                <a:spcPts val="0"/>
              </a:spcBef>
              <a:spcAft>
                <a:spcPts val="0"/>
              </a:spcAft>
              <a:buSzPts val="1800"/>
              <a:buAutoNum type="arabicPeriod"/>
            </a:pPr>
            <a:r>
              <a:rPr lang="en"/>
              <a:t>Data and the YouTube API</a:t>
            </a:r>
            <a:endParaRPr/>
          </a:p>
          <a:p>
            <a:pPr indent="-342900" lvl="0" marL="457200" rtl="0" algn="l">
              <a:lnSpc>
                <a:spcPct val="150000"/>
              </a:lnSpc>
              <a:spcBef>
                <a:spcPts val="0"/>
              </a:spcBef>
              <a:spcAft>
                <a:spcPts val="0"/>
              </a:spcAft>
              <a:buSzPts val="1800"/>
              <a:buAutoNum type="arabicPeriod"/>
            </a:pPr>
            <a:r>
              <a:rPr lang="en"/>
              <a:t>EDA - Text and Audio</a:t>
            </a:r>
            <a:endParaRPr/>
          </a:p>
          <a:p>
            <a:pPr indent="-342900" lvl="0" marL="457200" rtl="0" algn="l">
              <a:lnSpc>
                <a:spcPct val="150000"/>
              </a:lnSpc>
              <a:spcBef>
                <a:spcPts val="0"/>
              </a:spcBef>
              <a:spcAft>
                <a:spcPts val="0"/>
              </a:spcAft>
              <a:buSzPts val="1800"/>
              <a:buAutoNum type="arabicPeriod"/>
            </a:pPr>
            <a:r>
              <a:rPr lang="en"/>
              <a:t>Modeling - Text and Audio</a:t>
            </a:r>
            <a:endParaRPr/>
          </a:p>
          <a:p>
            <a:pPr indent="-342900" lvl="0" marL="457200" rtl="0" algn="l">
              <a:lnSpc>
                <a:spcPct val="150000"/>
              </a:lnSpc>
              <a:spcBef>
                <a:spcPts val="0"/>
              </a:spcBef>
              <a:spcAft>
                <a:spcPts val="0"/>
              </a:spcAft>
              <a:buSzPts val="1800"/>
              <a:buAutoNum type="arabicPeriod"/>
            </a:pPr>
            <a:r>
              <a:rPr lang="en"/>
              <a:t>Combining Text and Audio Models</a:t>
            </a:r>
            <a:endParaRPr/>
          </a:p>
          <a:p>
            <a:pPr indent="-342900" lvl="0" marL="457200" rtl="0" algn="l">
              <a:lnSpc>
                <a:spcPct val="150000"/>
              </a:lnSpc>
              <a:spcBef>
                <a:spcPts val="0"/>
              </a:spcBef>
              <a:spcAft>
                <a:spcPts val="0"/>
              </a:spcAft>
              <a:buSzPts val="1800"/>
              <a:buAutoNum type="arabicPeriod"/>
            </a:pPr>
            <a:r>
              <a:rPr lang="en"/>
              <a:t>Conclusion, Insights, and Future Scope</a:t>
            </a:r>
            <a:endParaRPr/>
          </a:p>
          <a:p>
            <a:pPr indent="-342900" lvl="0" marL="457200" rtl="0" algn="l">
              <a:lnSpc>
                <a:spcPct val="150000"/>
              </a:lnSpc>
              <a:spcBef>
                <a:spcPts val="0"/>
              </a:spcBef>
              <a:spcAft>
                <a:spcPts val="0"/>
              </a:spcAft>
              <a:buSzPts val="1800"/>
              <a:buAutoNum type="arabicPeriod"/>
            </a:pPr>
            <a:r>
              <a:rPr lang="en"/>
              <a:t>Q&amp;A</a:t>
            </a:r>
            <a:endParaRPr/>
          </a:p>
        </p:txBody>
      </p:sp>
      <p:pic>
        <p:nvPicPr>
          <p:cNvPr descr="Microphone in hand clip art | Free SVG" id="64" name="Google Shape;64;p14"/>
          <p:cNvPicPr preferRelativeResize="0"/>
          <p:nvPr/>
        </p:nvPicPr>
        <p:blipFill>
          <a:blip r:embed="rId3">
            <a:alphaModFix/>
          </a:blip>
          <a:stretch>
            <a:fillRect/>
          </a:stretch>
        </p:blipFill>
        <p:spPr>
          <a:xfrm>
            <a:off x="5895675" y="1152475"/>
            <a:ext cx="2642651" cy="2642651"/>
          </a:xfrm>
          <a:prstGeom prst="rect">
            <a:avLst/>
          </a:prstGeom>
          <a:noFill/>
          <a:ln>
            <a:noFill/>
          </a:ln>
        </p:spPr>
      </p:pic>
      <p:sp>
        <p:nvSpPr>
          <p:cNvPr id="65" name="Google Shape;65;p14"/>
          <p:cNvSpPr/>
          <p:nvPr/>
        </p:nvSpPr>
        <p:spPr>
          <a:xfrm>
            <a:off x="0" y="0"/>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p:nvPr/>
        </p:nvSpPr>
        <p:spPr>
          <a:xfrm>
            <a:off x="1328225" y="2956475"/>
            <a:ext cx="2081100" cy="15780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 AST : </a:t>
            </a:r>
            <a:r>
              <a:rPr lang="en"/>
              <a:t>Audio Spectrogram Transformer</a:t>
            </a:r>
            <a:endParaRPr sz="2000"/>
          </a:p>
        </p:txBody>
      </p:sp>
      <p:pic>
        <p:nvPicPr>
          <p:cNvPr id="283" name="Google Shape;283;p32"/>
          <p:cNvPicPr preferRelativeResize="0"/>
          <p:nvPr/>
        </p:nvPicPr>
        <p:blipFill>
          <a:blip r:embed="rId3">
            <a:alphaModFix/>
          </a:blip>
          <a:stretch>
            <a:fillRect/>
          </a:stretch>
        </p:blipFill>
        <p:spPr>
          <a:xfrm>
            <a:off x="2089525" y="4605900"/>
            <a:ext cx="521750" cy="370075"/>
          </a:xfrm>
          <a:prstGeom prst="rect">
            <a:avLst/>
          </a:prstGeom>
          <a:noFill/>
          <a:ln>
            <a:noFill/>
          </a:ln>
        </p:spPr>
      </p:pic>
      <p:cxnSp>
        <p:nvCxnSpPr>
          <p:cNvPr id="284" name="Google Shape;284;p32"/>
          <p:cNvCxnSpPr/>
          <p:nvPr/>
        </p:nvCxnSpPr>
        <p:spPr>
          <a:xfrm rot="10800000">
            <a:off x="2346950" y="4331400"/>
            <a:ext cx="6900" cy="3633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32"/>
          <p:cNvCxnSpPr/>
          <p:nvPr/>
        </p:nvCxnSpPr>
        <p:spPr>
          <a:xfrm rot="10800000">
            <a:off x="2023475" y="4403400"/>
            <a:ext cx="213600" cy="2787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32"/>
          <p:cNvCxnSpPr/>
          <p:nvPr/>
        </p:nvCxnSpPr>
        <p:spPr>
          <a:xfrm flipH="1" rot="10800000">
            <a:off x="2463725" y="4390800"/>
            <a:ext cx="243300" cy="303900"/>
          </a:xfrm>
          <a:prstGeom prst="straightConnector1">
            <a:avLst/>
          </a:prstGeom>
          <a:noFill/>
          <a:ln cap="flat" cmpd="sng" w="9525">
            <a:solidFill>
              <a:schemeClr val="dk2"/>
            </a:solidFill>
            <a:prstDash val="solid"/>
            <a:round/>
            <a:headEnd len="med" w="med" type="none"/>
            <a:tailEnd len="med" w="med" type="triangle"/>
          </a:ln>
        </p:spPr>
      </p:cxnSp>
      <p:sp>
        <p:nvSpPr>
          <p:cNvPr id="287" name="Google Shape;287;p32"/>
          <p:cNvSpPr/>
          <p:nvPr/>
        </p:nvSpPr>
        <p:spPr>
          <a:xfrm>
            <a:off x="1465175" y="4204500"/>
            <a:ext cx="558300" cy="12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Conv 1</a:t>
            </a:r>
            <a:endParaRPr sz="900"/>
          </a:p>
        </p:txBody>
      </p:sp>
      <p:sp>
        <p:nvSpPr>
          <p:cNvPr id="288" name="Google Shape;288;p32"/>
          <p:cNvSpPr/>
          <p:nvPr/>
        </p:nvSpPr>
        <p:spPr>
          <a:xfrm>
            <a:off x="2071250" y="4077600"/>
            <a:ext cx="558300" cy="12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Conv 2</a:t>
            </a:r>
            <a:endParaRPr sz="900"/>
          </a:p>
        </p:txBody>
      </p:sp>
      <p:sp>
        <p:nvSpPr>
          <p:cNvPr id="289" name="Google Shape;289;p32"/>
          <p:cNvSpPr/>
          <p:nvPr/>
        </p:nvSpPr>
        <p:spPr>
          <a:xfrm>
            <a:off x="2611275" y="4234200"/>
            <a:ext cx="558300" cy="12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Conv n</a:t>
            </a:r>
            <a:endParaRPr sz="900"/>
          </a:p>
        </p:txBody>
      </p:sp>
      <p:cxnSp>
        <p:nvCxnSpPr>
          <p:cNvPr id="290" name="Google Shape;290;p32"/>
          <p:cNvCxnSpPr/>
          <p:nvPr/>
        </p:nvCxnSpPr>
        <p:spPr>
          <a:xfrm rot="10800000">
            <a:off x="2346950" y="3789875"/>
            <a:ext cx="6900" cy="236700"/>
          </a:xfrm>
          <a:prstGeom prst="straightConnector1">
            <a:avLst/>
          </a:prstGeom>
          <a:noFill/>
          <a:ln cap="flat" cmpd="sng" w="9525">
            <a:solidFill>
              <a:schemeClr val="dk2"/>
            </a:solidFill>
            <a:prstDash val="solid"/>
            <a:round/>
            <a:headEnd len="med" w="med" type="none"/>
            <a:tailEnd len="med" w="med" type="triangle"/>
          </a:ln>
        </p:spPr>
      </p:cxnSp>
      <p:cxnSp>
        <p:nvCxnSpPr>
          <p:cNvPr id="291" name="Google Shape;291;p32"/>
          <p:cNvCxnSpPr/>
          <p:nvPr/>
        </p:nvCxnSpPr>
        <p:spPr>
          <a:xfrm rot="10800000">
            <a:off x="2886975" y="3789875"/>
            <a:ext cx="6900" cy="23670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32"/>
          <p:cNvCxnSpPr/>
          <p:nvPr/>
        </p:nvCxnSpPr>
        <p:spPr>
          <a:xfrm rot="10800000">
            <a:off x="1740875" y="3789875"/>
            <a:ext cx="6900" cy="23670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32"/>
          <p:cNvSpPr/>
          <p:nvPr/>
        </p:nvSpPr>
        <p:spPr>
          <a:xfrm>
            <a:off x="1449500" y="3036350"/>
            <a:ext cx="18018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Encoder Layers (12 layers)</a:t>
            </a:r>
            <a:endParaRPr sz="900"/>
          </a:p>
        </p:txBody>
      </p:sp>
      <p:sp>
        <p:nvSpPr>
          <p:cNvPr id="294" name="Google Shape;294;p32"/>
          <p:cNvSpPr/>
          <p:nvPr/>
        </p:nvSpPr>
        <p:spPr>
          <a:xfrm>
            <a:off x="1449500" y="3451738"/>
            <a:ext cx="18018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Linear Projections</a:t>
            </a:r>
            <a:endParaRPr sz="900"/>
          </a:p>
        </p:txBody>
      </p:sp>
      <p:sp>
        <p:nvSpPr>
          <p:cNvPr id="295" name="Google Shape;295;p32"/>
          <p:cNvSpPr/>
          <p:nvPr/>
        </p:nvSpPr>
        <p:spPr>
          <a:xfrm>
            <a:off x="1328225" y="1404725"/>
            <a:ext cx="2081100" cy="1433400"/>
          </a:xfrm>
          <a:prstGeom prst="roundRect">
            <a:avLst>
              <a:gd fmla="val 16667" name="adj"/>
            </a:avLst>
          </a:prstGeom>
          <a:solidFill>
            <a:srgbClr val="B6D7A8"/>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u="sng"/>
          </a:p>
          <a:p>
            <a:pPr indent="0" lvl="0" marL="0" rtl="0" algn="ctr">
              <a:spcBef>
                <a:spcPts val="0"/>
              </a:spcBef>
              <a:spcAft>
                <a:spcPts val="0"/>
              </a:spcAft>
              <a:buNone/>
            </a:pPr>
            <a:r>
              <a:t/>
            </a:r>
            <a:endParaRPr sz="800"/>
          </a:p>
        </p:txBody>
      </p:sp>
      <p:sp>
        <p:nvSpPr>
          <p:cNvPr id="296" name="Google Shape;296;p32"/>
          <p:cNvSpPr/>
          <p:nvPr/>
        </p:nvSpPr>
        <p:spPr>
          <a:xfrm>
            <a:off x="1467875" y="1008250"/>
            <a:ext cx="18018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a:t>
            </a:r>
            <a:endParaRPr sz="900"/>
          </a:p>
        </p:txBody>
      </p:sp>
      <p:cxnSp>
        <p:nvCxnSpPr>
          <p:cNvPr id="297" name="Google Shape;297;p32"/>
          <p:cNvCxnSpPr>
            <a:stCxn id="294" idx="0"/>
            <a:endCxn id="293" idx="2"/>
          </p:cNvCxnSpPr>
          <p:nvPr/>
        </p:nvCxnSpPr>
        <p:spPr>
          <a:xfrm rot="10800000">
            <a:off x="2350400" y="3272938"/>
            <a:ext cx="0" cy="17880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p32"/>
          <p:cNvCxnSpPr/>
          <p:nvPr/>
        </p:nvCxnSpPr>
        <p:spPr>
          <a:xfrm rot="10800000">
            <a:off x="2350400" y="2838188"/>
            <a:ext cx="0" cy="1788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p32"/>
          <p:cNvCxnSpPr/>
          <p:nvPr/>
        </p:nvCxnSpPr>
        <p:spPr>
          <a:xfrm rot="10800000">
            <a:off x="2368775" y="1231675"/>
            <a:ext cx="0" cy="178800"/>
          </a:xfrm>
          <a:prstGeom prst="straightConnector1">
            <a:avLst/>
          </a:prstGeom>
          <a:noFill/>
          <a:ln cap="flat" cmpd="sng" w="9525">
            <a:solidFill>
              <a:schemeClr val="dk2"/>
            </a:solidFill>
            <a:prstDash val="solid"/>
            <a:round/>
            <a:headEnd len="med" w="med" type="none"/>
            <a:tailEnd len="med" w="med" type="triangle"/>
          </a:ln>
        </p:spPr>
      </p:cxnSp>
      <p:sp>
        <p:nvSpPr>
          <p:cNvPr id="300" name="Google Shape;300;p32"/>
          <p:cNvSpPr txBox="1"/>
          <p:nvPr/>
        </p:nvSpPr>
        <p:spPr>
          <a:xfrm rot="-5400000">
            <a:off x="634500" y="3679950"/>
            <a:ext cx="9813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rPr>
              <a:t>Frozen Layers</a:t>
            </a:r>
            <a:endParaRPr i="1" sz="900">
              <a:solidFill>
                <a:schemeClr val="dk2"/>
              </a:solidFill>
            </a:endParaRPr>
          </a:p>
        </p:txBody>
      </p:sp>
      <p:sp>
        <p:nvSpPr>
          <p:cNvPr id="301" name="Google Shape;301;p32"/>
          <p:cNvSpPr txBox="1"/>
          <p:nvPr/>
        </p:nvSpPr>
        <p:spPr>
          <a:xfrm rot="-5400000">
            <a:off x="319200" y="2046875"/>
            <a:ext cx="16119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rPr>
              <a:t>New Classification Layers</a:t>
            </a:r>
            <a:endParaRPr i="1" sz="900">
              <a:solidFill>
                <a:schemeClr val="dk2"/>
              </a:solidFill>
            </a:endParaRPr>
          </a:p>
        </p:txBody>
      </p:sp>
      <p:sp>
        <p:nvSpPr>
          <p:cNvPr id="302" name="Google Shape;302;p32"/>
          <p:cNvSpPr txBox="1"/>
          <p:nvPr/>
        </p:nvSpPr>
        <p:spPr>
          <a:xfrm>
            <a:off x="1766000" y="4906850"/>
            <a:ext cx="11688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rPr>
              <a:t>Input Spectrogram</a:t>
            </a:r>
            <a:endParaRPr i="1" sz="900">
              <a:solidFill>
                <a:schemeClr val="dk2"/>
              </a:solidFill>
            </a:endParaRPr>
          </a:p>
        </p:txBody>
      </p:sp>
      <p:sp>
        <p:nvSpPr>
          <p:cNvPr id="303" name="Google Shape;303;p32"/>
          <p:cNvSpPr txBox="1"/>
          <p:nvPr/>
        </p:nvSpPr>
        <p:spPr>
          <a:xfrm>
            <a:off x="4685375" y="4911050"/>
            <a:ext cx="4416000" cy="160800"/>
          </a:xfrm>
          <a:prstGeom prst="rect">
            <a:avLst/>
          </a:prstGeom>
          <a:noFill/>
          <a:ln>
            <a:noFill/>
          </a:ln>
        </p:spPr>
        <p:txBody>
          <a:bodyPr anchorCtr="0" anchor="t" bIns="91425" lIns="91425" spcFirstLastPara="1" rIns="91425" wrap="square" tIns="91425">
            <a:noAutofit/>
          </a:bodyPr>
          <a:lstStyle/>
          <a:p>
            <a:pPr indent="0" lvl="0" marL="457200" rtl="0" algn="r">
              <a:spcBef>
                <a:spcPts val="0"/>
              </a:spcBef>
              <a:spcAft>
                <a:spcPts val="0"/>
              </a:spcAft>
              <a:buNone/>
            </a:pPr>
            <a:r>
              <a:rPr i="1" lang="en" sz="800" u="sng">
                <a:solidFill>
                  <a:schemeClr val="hlink"/>
                </a:solidFill>
                <a:hlinkClick r:id="rId4"/>
              </a:rPr>
              <a:t>*AST - Audio Spectrogram Transformer ,  Yuan Gong et. al.</a:t>
            </a:r>
            <a:endParaRPr i="1" sz="800">
              <a:solidFill>
                <a:schemeClr val="dk2"/>
              </a:solidFill>
            </a:endParaRPr>
          </a:p>
        </p:txBody>
      </p:sp>
      <p:graphicFrame>
        <p:nvGraphicFramePr>
          <p:cNvPr id="304" name="Google Shape;304;p32"/>
          <p:cNvGraphicFramePr/>
          <p:nvPr/>
        </p:nvGraphicFramePr>
        <p:xfrm>
          <a:off x="4294100" y="1017725"/>
          <a:ext cx="3000000" cy="3000000"/>
        </p:xfrm>
        <a:graphic>
          <a:graphicData uri="http://schemas.openxmlformats.org/drawingml/2006/table">
            <a:tbl>
              <a:tblPr>
                <a:noFill/>
                <a:tableStyleId>{9F0F1DAA-EAA2-478D-984E-A53AAC784596}</a:tableStyleId>
              </a:tblPr>
              <a:tblGrid>
                <a:gridCol w="1996475"/>
                <a:gridCol w="2236350"/>
              </a:tblGrid>
              <a:tr h="381000">
                <a:tc>
                  <a:txBody>
                    <a:bodyPr/>
                    <a:lstStyle/>
                    <a:p>
                      <a:pPr indent="0" lvl="0" marL="0" rtl="0" algn="ctr">
                        <a:spcBef>
                          <a:spcPts val="0"/>
                        </a:spcBef>
                        <a:spcAft>
                          <a:spcPts val="0"/>
                        </a:spcAft>
                        <a:buNone/>
                      </a:pPr>
                      <a:r>
                        <a:rPr b="1" lang="en" sz="1200"/>
                        <a:t>Model</a:t>
                      </a:r>
                      <a:endParaRPr b="1" sz="1200"/>
                    </a:p>
                  </a:txBody>
                  <a:tcPr marT="91425" marB="91425" marR="91425" marL="91425"/>
                </a:tc>
                <a:tc>
                  <a:txBody>
                    <a:bodyPr/>
                    <a:lstStyle/>
                    <a:p>
                      <a:pPr indent="0" lvl="0" marL="0" rtl="0" algn="ctr">
                        <a:spcBef>
                          <a:spcPts val="0"/>
                        </a:spcBef>
                        <a:spcAft>
                          <a:spcPts val="0"/>
                        </a:spcAft>
                        <a:buNone/>
                      </a:pPr>
                      <a:r>
                        <a:rPr b="1" lang="en" sz="1200"/>
                        <a:t>Performance</a:t>
                      </a:r>
                      <a:endParaRPr b="1" sz="1200"/>
                    </a:p>
                  </a:txBody>
                  <a:tcPr marT="91425" marB="91425" marR="91425" marL="91425"/>
                </a:tc>
              </a:tr>
              <a:tr h="381000">
                <a:tc>
                  <a:txBody>
                    <a:bodyPr/>
                    <a:lstStyle/>
                    <a:p>
                      <a:pPr indent="0" lvl="0" marL="0" rtl="0" algn="ctr">
                        <a:spcBef>
                          <a:spcPts val="0"/>
                        </a:spcBef>
                        <a:spcAft>
                          <a:spcPts val="0"/>
                        </a:spcAft>
                        <a:buNone/>
                      </a:pPr>
                      <a:r>
                        <a:rPr lang="en" sz="1100"/>
                        <a:t>CNN</a:t>
                      </a:r>
                      <a:br>
                        <a:rPr lang="en" sz="1100"/>
                      </a:br>
                      <a:r>
                        <a:rPr lang="en" sz="900"/>
                        <a:t>3 convolution layers</a:t>
                      </a:r>
                      <a:endParaRPr sz="900"/>
                    </a:p>
                  </a:txBody>
                  <a:tcPr marT="91425" marB="91425" marR="91425" marL="91425"/>
                </a:tc>
                <a:tc>
                  <a:txBody>
                    <a:bodyPr/>
                    <a:lstStyle/>
                    <a:p>
                      <a:pPr indent="0" lvl="0" marL="0" rtl="0" algn="ctr">
                        <a:spcBef>
                          <a:spcPts val="0"/>
                        </a:spcBef>
                        <a:spcAft>
                          <a:spcPts val="0"/>
                        </a:spcAft>
                        <a:buNone/>
                      </a:pPr>
                      <a:r>
                        <a:rPr lang="en" sz="1100"/>
                        <a:t>AUC 50%</a:t>
                      </a:r>
                      <a:br>
                        <a:rPr b="1" lang="en" sz="1200"/>
                      </a:br>
                      <a:r>
                        <a:rPr i="1" lang="en" sz="900"/>
                        <a:t>Pred = Prior of majority class</a:t>
                      </a:r>
                      <a:endParaRPr i="1" sz="900"/>
                    </a:p>
                  </a:txBody>
                  <a:tcPr marT="91425" marB="91425" marR="91425" marL="91425"/>
                </a:tc>
              </a:tr>
              <a:tr h="381000">
                <a:tc>
                  <a:txBody>
                    <a:bodyPr/>
                    <a:lstStyle/>
                    <a:p>
                      <a:pPr indent="0" lvl="0" marL="0" rtl="0" algn="ctr">
                        <a:spcBef>
                          <a:spcPts val="0"/>
                        </a:spcBef>
                        <a:spcAft>
                          <a:spcPts val="0"/>
                        </a:spcAft>
                        <a:buNone/>
                      </a:pPr>
                      <a:r>
                        <a:rPr lang="en" sz="1200"/>
                        <a:t>AST </a:t>
                      </a:r>
                      <a:endParaRPr sz="1200"/>
                    </a:p>
                    <a:p>
                      <a:pPr indent="0" lvl="0" marL="0" rtl="0" algn="ctr">
                        <a:spcBef>
                          <a:spcPts val="0"/>
                        </a:spcBef>
                        <a:spcAft>
                          <a:spcPts val="0"/>
                        </a:spcAft>
                        <a:buNone/>
                      </a:pPr>
                      <a:r>
                        <a:rPr lang="en" sz="900"/>
                        <a:t>Only Classifier Layer Trained</a:t>
                      </a:r>
                      <a:endParaRPr sz="9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rPr>
                        <a:t>AUC 57%</a:t>
                      </a:r>
                      <a:endParaRPr b="1" sz="1200"/>
                    </a:p>
                  </a:txBody>
                  <a:tcPr marT="91425" marB="91425" marR="91425" marL="91425"/>
                </a:tc>
              </a:tr>
            </a:tbl>
          </a:graphicData>
        </a:graphic>
      </p:graphicFrame>
      <p:pic>
        <p:nvPicPr>
          <p:cNvPr id="305" name="Google Shape;305;p32"/>
          <p:cNvPicPr preferRelativeResize="0"/>
          <p:nvPr/>
        </p:nvPicPr>
        <p:blipFill>
          <a:blip r:embed="rId5">
            <a:alphaModFix/>
          </a:blip>
          <a:stretch>
            <a:fillRect/>
          </a:stretch>
        </p:blipFill>
        <p:spPr>
          <a:xfrm>
            <a:off x="4571088" y="2541650"/>
            <a:ext cx="3464661" cy="2216999"/>
          </a:xfrm>
          <a:prstGeom prst="rect">
            <a:avLst/>
          </a:prstGeom>
          <a:noFill/>
          <a:ln>
            <a:noFill/>
          </a:ln>
        </p:spPr>
      </p:pic>
      <p:sp>
        <p:nvSpPr>
          <p:cNvPr id="306" name="Google Shape;306;p32"/>
          <p:cNvSpPr txBox="1"/>
          <p:nvPr/>
        </p:nvSpPr>
        <p:spPr>
          <a:xfrm>
            <a:off x="5079413" y="4682100"/>
            <a:ext cx="2662200" cy="1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u="sng">
                <a:solidFill>
                  <a:schemeClr val="dk2"/>
                </a:solidFill>
              </a:rPr>
              <a:t>AST overfits quickly</a:t>
            </a:r>
            <a:endParaRPr i="1" sz="800" u="sng">
              <a:solidFill>
                <a:schemeClr val="dk2"/>
              </a:solidFill>
            </a:endParaRPr>
          </a:p>
        </p:txBody>
      </p:sp>
      <p:pic>
        <p:nvPicPr>
          <p:cNvPr id="307" name="Google Shape;307;p32"/>
          <p:cNvPicPr preferRelativeResize="0"/>
          <p:nvPr/>
        </p:nvPicPr>
        <p:blipFill>
          <a:blip r:embed="rId6">
            <a:alphaModFix/>
          </a:blip>
          <a:stretch>
            <a:fillRect/>
          </a:stretch>
        </p:blipFill>
        <p:spPr>
          <a:xfrm>
            <a:off x="8352200" y="4120471"/>
            <a:ext cx="538525" cy="703750"/>
          </a:xfrm>
          <a:prstGeom prst="rect">
            <a:avLst/>
          </a:prstGeom>
          <a:noFill/>
          <a:ln>
            <a:noFill/>
          </a:ln>
        </p:spPr>
      </p:pic>
      <p:sp>
        <p:nvSpPr>
          <p:cNvPr id="308" name="Google Shape;308;p32"/>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309" name="Google Shape;309;p32"/>
          <p:cNvSpPr/>
          <p:nvPr/>
        </p:nvSpPr>
        <p:spPr>
          <a:xfrm>
            <a:off x="1449500" y="2560500"/>
            <a:ext cx="1801800" cy="23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Layer 1 (768 -&gt; 256) </a:t>
            </a:r>
            <a:endParaRPr sz="900"/>
          </a:p>
        </p:txBody>
      </p:sp>
      <p:sp>
        <p:nvSpPr>
          <p:cNvPr id="310" name="Google Shape;310;p32"/>
          <p:cNvSpPr/>
          <p:nvPr/>
        </p:nvSpPr>
        <p:spPr>
          <a:xfrm>
            <a:off x="1804925" y="2403625"/>
            <a:ext cx="1127700" cy="160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ReLu + 30% Drop out</a:t>
            </a:r>
            <a:endParaRPr sz="700"/>
          </a:p>
        </p:txBody>
      </p:sp>
      <p:sp>
        <p:nvSpPr>
          <p:cNvPr id="311" name="Google Shape;311;p32"/>
          <p:cNvSpPr/>
          <p:nvPr/>
        </p:nvSpPr>
        <p:spPr>
          <a:xfrm>
            <a:off x="1467875" y="2022300"/>
            <a:ext cx="1801800" cy="23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Layer 2 (256 -&gt; 64) </a:t>
            </a:r>
            <a:endParaRPr sz="900"/>
          </a:p>
        </p:txBody>
      </p:sp>
      <p:sp>
        <p:nvSpPr>
          <p:cNvPr id="312" name="Google Shape;312;p32"/>
          <p:cNvSpPr/>
          <p:nvPr/>
        </p:nvSpPr>
        <p:spPr>
          <a:xfrm>
            <a:off x="1804925" y="1850788"/>
            <a:ext cx="1127700" cy="160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ReLu + 30% Drop out</a:t>
            </a:r>
            <a:endParaRPr sz="700"/>
          </a:p>
        </p:txBody>
      </p:sp>
      <p:sp>
        <p:nvSpPr>
          <p:cNvPr id="313" name="Google Shape;313;p32"/>
          <p:cNvSpPr/>
          <p:nvPr/>
        </p:nvSpPr>
        <p:spPr>
          <a:xfrm>
            <a:off x="1467875" y="1440650"/>
            <a:ext cx="1801800" cy="23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Layer 3 (64 -&gt; 1) </a:t>
            </a:r>
            <a:endParaRPr sz="900"/>
          </a:p>
        </p:txBody>
      </p:sp>
      <p:cxnSp>
        <p:nvCxnSpPr>
          <p:cNvPr id="314" name="Google Shape;314;p32"/>
          <p:cNvCxnSpPr>
            <a:stCxn id="310" idx="0"/>
            <a:endCxn id="311" idx="2"/>
          </p:cNvCxnSpPr>
          <p:nvPr/>
        </p:nvCxnSpPr>
        <p:spPr>
          <a:xfrm rot="10800000">
            <a:off x="2368775" y="2259025"/>
            <a:ext cx="0" cy="1446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32"/>
          <p:cNvCxnSpPr>
            <a:stCxn id="312" idx="0"/>
            <a:endCxn id="313" idx="2"/>
          </p:cNvCxnSpPr>
          <p:nvPr/>
        </p:nvCxnSpPr>
        <p:spPr>
          <a:xfrm rot="10800000">
            <a:off x="2368775" y="1677388"/>
            <a:ext cx="0" cy="17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 Feature Engineering</a:t>
            </a:r>
            <a:endParaRPr/>
          </a:p>
        </p:txBody>
      </p:sp>
      <p:sp>
        <p:nvSpPr>
          <p:cNvPr id="321" name="Google Shape;32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400"/>
              <a:t>A simpler modeling approach with engineered features, designed to capture speech modulations:</a:t>
            </a:r>
            <a:endParaRPr sz="1400"/>
          </a:p>
          <a:p>
            <a:pPr indent="-317500" lvl="0" marL="457200" rtl="0" algn="l">
              <a:lnSpc>
                <a:spcPct val="150000"/>
              </a:lnSpc>
              <a:spcBef>
                <a:spcPts val="1200"/>
              </a:spcBef>
              <a:spcAft>
                <a:spcPts val="0"/>
              </a:spcAft>
              <a:buSzPts val="1400"/>
              <a:buAutoNum type="arabicPeriod"/>
            </a:pPr>
            <a:r>
              <a:rPr lang="en" sz="1400"/>
              <a:t>Dynamic amplitude range (measure of loudness)</a:t>
            </a:r>
            <a:endParaRPr sz="1400"/>
          </a:p>
          <a:p>
            <a:pPr indent="-317500" lvl="0" marL="457200" rtl="0" algn="l">
              <a:lnSpc>
                <a:spcPct val="150000"/>
              </a:lnSpc>
              <a:spcBef>
                <a:spcPts val="0"/>
              </a:spcBef>
              <a:spcAft>
                <a:spcPts val="0"/>
              </a:spcAft>
              <a:buSzPts val="1400"/>
              <a:buAutoNum type="arabicPeriod"/>
            </a:pPr>
            <a:r>
              <a:rPr lang="en" sz="1400"/>
              <a:t>Zero crossing rate (key feature in percussion sounds)</a:t>
            </a:r>
            <a:endParaRPr sz="1400"/>
          </a:p>
          <a:p>
            <a:pPr indent="-317500" lvl="0" marL="457200" rtl="0" algn="l">
              <a:lnSpc>
                <a:spcPct val="150000"/>
              </a:lnSpc>
              <a:spcBef>
                <a:spcPts val="0"/>
              </a:spcBef>
              <a:spcAft>
                <a:spcPts val="0"/>
              </a:spcAft>
              <a:buSzPts val="1400"/>
              <a:buAutoNum type="arabicPeriod"/>
            </a:pPr>
            <a:r>
              <a:rPr lang="en" sz="1400"/>
              <a:t>Skewness &amp; </a:t>
            </a:r>
            <a:r>
              <a:rPr lang="en" sz="1400"/>
              <a:t>Kurtosis</a:t>
            </a:r>
            <a:r>
              <a:rPr lang="en" sz="1400"/>
              <a:t> of </a:t>
            </a:r>
            <a:r>
              <a:rPr lang="en" sz="1400"/>
              <a:t>Amplitude</a:t>
            </a:r>
            <a:endParaRPr sz="1400"/>
          </a:p>
          <a:p>
            <a:pPr indent="-317500" lvl="0" marL="457200" rtl="0" algn="l">
              <a:lnSpc>
                <a:spcPct val="150000"/>
              </a:lnSpc>
              <a:spcBef>
                <a:spcPts val="0"/>
              </a:spcBef>
              <a:spcAft>
                <a:spcPts val="0"/>
              </a:spcAft>
              <a:buSzPts val="1400"/>
              <a:buAutoNum type="arabicPeriod"/>
            </a:pPr>
            <a:r>
              <a:rPr lang="en" sz="1400"/>
              <a:t>Energy Decay</a:t>
            </a:r>
            <a:endParaRPr sz="1400"/>
          </a:p>
          <a:p>
            <a:pPr indent="-317500" lvl="0" marL="457200" rtl="0" algn="l">
              <a:lnSpc>
                <a:spcPct val="150000"/>
              </a:lnSpc>
              <a:spcBef>
                <a:spcPts val="0"/>
              </a:spcBef>
              <a:spcAft>
                <a:spcPts val="0"/>
              </a:spcAft>
              <a:buSzPts val="1400"/>
              <a:buAutoNum type="arabicPeriod"/>
            </a:pPr>
            <a:r>
              <a:rPr lang="en" sz="1400"/>
              <a:t>Total pause duration etc, AND</a:t>
            </a:r>
            <a:endParaRPr sz="1400"/>
          </a:p>
          <a:p>
            <a:pPr indent="0" lvl="0" marL="457200" rtl="0" algn="l">
              <a:lnSpc>
                <a:spcPct val="150000"/>
              </a:lnSpc>
              <a:spcBef>
                <a:spcPts val="1200"/>
              </a:spcBef>
              <a:spcAft>
                <a:spcPts val="1200"/>
              </a:spcAft>
              <a:buNone/>
            </a:pPr>
            <a:r>
              <a:rPr lang="en" sz="1400"/>
              <a:t>Lookback features (last 50 seconds / 5 windows)</a:t>
            </a:r>
            <a:endParaRPr sz="1400"/>
          </a:p>
        </p:txBody>
      </p:sp>
      <p:pic>
        <p:nvPicPr>
          <p:cNvPr id="322" name="Google Shape;322;p33"/>
          <p:cNvPicPr preferRelativeResize="0"/>
          <p:nvPr/>
        </p:nvPicPr>
        <p:blipFill>
          <a:blip r:embed="rId3">
            <a:alphaModFix/>
          </a:blip>
          <a:stretch>
            <a:fillRect/>
          </a:stretch>
        </p:blipFill>
        <p:spPr>
          <a:xfrm>
            <a:off x="8352200" y="4425271"/>
            <a:ext cx="538525" cy="703750"/>
          </a:xfrm>
          <a:prstGeom prst="rect">
            <a:avLst/>
          </a:prstGeom>
          <a:noFill/>
          <a:ln>
            <a:noFill/>
          </a:ln>
        </p:spPr>
      </p:pic>
      <p:sp>
        <p:nvSpPr>
          <p:cNvPr id="323" name="Google Shape;323;p33"/>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 Performance Comparison</a:t>
            </a:r>
            <a:endParaRPr/>
          </a:p>
        </p:txBody>
      </p:sp>
      <p:pic>
        <p:nvPicPr>
          <p:cNvPr id="329" name="Google Shape;329;p34"/>
          <p:cNvPicPr preferRelativeResize="0"/>
          <p:nvPr/>
        </p:nvPicPr>
        <p:blipFill>
          <a:blip r:embed="rId3">
            <a:alphaModFix/>
          </a:blip>
          <a:stretch>
            <a:fillRect/>
          </a:stretch>
        </p:blipFill>
        <p:spPr>
          <a:xfrm>
            <a:off x="45950" y="1361149"/>
            <a:ext cx="4401626" cy="2776775"/>
          </a:xfrm>
          <a:prstGeom prst="rect">
            <a:avLst/>
          </a:prstGeom>
          <a:noFill/>
          <a:ln>
            <a:noFill/>
          </a:ln>
        </p:spPr>
      </p:pic>
      <p:sp>
        <p:nvSpPr>
          <p:cNvPr id="330" name="Google Shape;330;p34"/>
          <p:cNvSpPr txBox="1"/>
          <p:nvPr/>
        </p:nvSpPr>
        <p:spPr>
          <a:xfrm>
            <a:off x="219950" y="4602075"/>
            <a:ext cx="84006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For audio, simpler models are doing better than complex transformer architectures.</a:t>
            </a:r>
            <a:endParaRPr sz="1200">
              <a:solidFill>
                <a:schemeClr val="dk2"/>
              </a:solidFill>
            </a:endParaRPr>
          </a:p>
        </p:txBody>
      </p:sp>
      <p:pic>
        <p:nvPicPr>
          <p:cNvPr id="331" name="Google Shape;331;p34"/>
          <p:cNvPicPr preferRelativeResize="0"/>
          <p:nvPr/>
        </p:nvPicPr>
        <p:blipFill>
          <a:blip r:embed="rId4">
            <a:alphaModFix/>
          </a:blip>
          <a:stretch>
            <a:fillRect/>
          </a:stretch>
        </p:blipFill>
        <p:spPr>
          <a:xfrm>
            <a:off x="4334500" y="1392400"/>
            <a:ext cx="4809499" cy="2690851"/>
          </a:xfrm>
          <a:prstGeom prst="rect">
            <a:avLst/>
          </a:prstGeom>
          <a:noFill/>
          <a:ln>
            <a:noFill/>
          </a:ln>
        </p:spPr>
      </p:pic>
      <p:sp>
        <p:nvSpPr>
          <p:cNvPr id="332" name="Google Shape;332;p34"/>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Combining Predictions (Methodology)</a:t>
            </a:r>
            <a:endParaRPr/>
          </a:p>
        </p:txBody>
      </p:sp>
      <p:pic>
        <p:nvPicPr>
          <p:cNvPr id="338" name="Google Shape;338;p35"/>
          <p:cNvPicPr preferRelativeResize="0"/>
          <p:nvPr/>
        </p:nvPicPr>
        <p:blipFill rotWithShape="1">
          <a:blip r:embed="rId3">
            <a:alphaModFix/>
          </a:blip>
          <a:srcRect b="0" l="0" r="11386" t="0"/>
          <a:stretch/>
        </p:blipFill>
        <p:spPr>
          <a:xfrm>
            <a:off x="130850" y="1017725"/>
            <a:ext cx="1893125" cy="2675174"/>
          </a:xfrm>
          <a:prstGeom prst="rect">
            <a:avLst/>
          </a:prstGeom>
          <a:noFill/>
          <a:ln>
            <a:noFill/>
          </a:ln>
        </p:spPr>
      </p:pic>
      <p:cxnSp>
        <p:nvCxnSpPr>
          <p:cNvPr id="339" name="Google Shape;339;p35"/>
          <p:cNvCxnSpPr/>
          <p:nvPr/>
        </p:nvCxnSpPr>
        <p:spPr>
          <a:xfrm>
            <a:off x="2100175" y="2355312"/>
            <a:ext cx="420300" cy="240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35"/>
          <p:cNvCxnSpPr/>
          <p:nvPr/>
        </p:nvCxnSpPr>
        <p:spPr>
          <a:xfrm>
            <a:off x="2100175" y="4344312"/>
            <a:ext cx="420300" cy="2400"/>
          </a:xfrm>
          <a:prstGeom prst="straightConnector1">
            <a:avLst/>
          </a:prstGeom>
          <a:noFill/>
          <a:ln cap="flat" cmpd="sng" w="9525">
            <a:solidFill>
              <a:schemeClr val="dk2"/>
            </a:solidFill>
            <a:prstDash val="solid"/>
            <a:round/>
            <a:headEnd len="med" w="med" type="none"/>
            <a:tailEnd len="med" w="med" type="triangle"/>
          </a:ln>
        </p:spPr>
      </p:cxnSp>
      <p:pic>
        <p:nvPicPr>
          <p:cNvPr id="341" name="Google Shape;341;p35"/>
          <p:cNvPicPr preferRelativeResize="0"/>
          <p:nvPr/>
        </p:nvPicPr>
        <p:blipFill>
          <a:blip r:embed="rId4">
            <a:alphaModFix/>
          </a:blip>
          <a:stretch>
            <a:fillRect/>
          </a:stretch>
        </p:blipFill>
        <p:spPr>
          <a:xfrm>
            <a:off x="130850" y="3927852"/>
            <a:ext cx="1893126" cy="770598"/>
          </a:xfrm>
          <a:prstGeom prst="rect">
            <a:avLst/>
          </a:prstGeom>
          <a:noFill/>
          <a:ln>
            <a:noFill/>
          </a:ln>
        </p:spPr>
      </p:pic>
      <p:graphicFrame>
        <p:nvGraphicFramePr>
          <p:cNvPr id="342" name="Google Shape;342;p35"/>
          <p:cNvGraphicFramePr/>
          <p:nvPr/>
        </p:nvGraphicFramePr>
        <p:xfrm>
          <a:off x="2559525" y="1305463"/>
          <a:ext cx="3000000" cy="3000000"/>
        </p:xfrm>
        <a:graphic>
          <a:graphicData uri="http://schemas.openxmlformats.org/drawingml/2006/table">
            <a:tbl>
              <a:tblPr>
                <a:noFill/>
                <a:tableStyleId>{9F0F1DAA-EAA2-478D-984E-A53AAC784596}</a:tableStyleId>
              </a:tblPr>
              <a:tblGrid>
                <a:gridCol w="656525"/>
                <a:gridCol w="656525"/>
                <a:gridCol w="656525"/>
                <a:gridCol w="656525"/>
              </a:tblGrid>
              <a:tr h="341950">
                <a:tc>
                  <a:txBody>
                    <a:bodyPr/>
                    <a:lstStyle/>
                    <a:p>
                      <a:pPr indent="0" lvl="0" marL="0" rtl="0" algn="ctr">
                        <a:spcBef>
                          <a:spcPts val="0"/>
                        </a:spcBef>
                        <a:spcAft>
                          <a:spcPts val="0"/>
                        </a:spcAft>
                        <a:buNone/>
                      </a:pPr>
                      <a:r>
                        <a:rPr b="1" lang="en" sz="900"/>
                        <a:t>Start</a:t>
                      </a:r>
                      <a:endParaRPr b="1" sz="900"/>
                    </a:p>
                  </a:txBody>
                  <a:tcPr marT="91425" marB="91425" marR="91425" marL="91425"/>
                </a:tc>
                <a:tc>
                  <a:txBody>
                    <a:bodyPr/>
                    <a:lstStyle/>
                    <a:p>
                      <a:pPr indent="0" lvl="0" marL="0" rtl="0" algn="ctr">
                        <a:spcBef>
                          <a:spcPts val="0"/>
                        </a:spcBef>
                        <a:spcAft>
                          <a:spcPts val="0"/>
                        </a:spcAft>
                        <a:buNone/>
                      </a:pPr>
                      <a:r>
                        <a:rPr b="1" lang="en" sz="900"/>
                        <a:t>End</a:t>
                      </a:r>
                      <a:endParaRPr b="1" sz="900"/>
                    </a:p>
                  </a:txBody>
                  <a:tcPr marT="91425" marB="91425" marR="91425" marL="91425"/>
                </a:tc>
                <a:tc>
                  <a:txBody>
                    <a:bodyPr/>
                    <a:lstStyle/>
                    <a:p>
                      <a:pPr indent="0" lvl="0" marL="0" rtl="0" algn="ctr">
                        <a:spcBef>
                          <a:spcPts val="0"/>
                        </a:spcBef>
                        <a:spcAft>
                          <a:spcPts val="0"/>
                        </a:spcAft>
                        <a:buNone/>
                      </a:pPr>
                      <a:r>
                        <a:rPr b="1" lang="en" sz="900"/>
                        <a:t>Pred_1</a:t>
                      </a:r>
                      <a:endParaRPr b="1" sz="900"/>
                    </a:p>
                  </a:txBody>
                  <a:tcPr marT="91425" marB="91425" marR="91425" marL="91425"/>
                </a:tc>
                <a:tc>
                  <a:txBody>
                    <a:bodyPr/>
                    <a:lstStyle/>
                    <a:p>
                      <a:pPr indent="0" lvl="0" marL="0" rtl="0" algn="ctr">
                        <a:spcBef>
                          <a:spcPts val="0"/>
                        </a:spcBef>
                        <a:spcAft>
                          <a:spcPts val="0"/>
                        </a:spcAft>
                        <a:buNone/>
                      </a:pPr>
                      <a:r>
                        <a:rPr b="1" lang="en" sz="900"/>
                        <a:t>target</a:t>
                      </a:r>
                      <a:endParaRPr b="1" sz="900"/>
                    </a:p>
                  </a:txBody>
                  <a:tcPr marT="91425" marB="91425" marR="91425" marL="91425"/>
                </a:tc>
              </a:tr>
              <a:tr h="607425">
                <a:tc>
                  <a:txBody>
                    <a:bodyPr/>
                    <a:lstStyle/>
                    <a:p>
                      <a:pPr indent="0" lvl="0" marL="0" rtl="0" algn="l">
                        <a:spcBef>
                          <a:spcPts val="0"/>
                        </a:spcBef>
                        <a:spcAft>
                          <a:spcPts val="0"/>
                        </a:spcAft>
                        <a:buNone/>
                      </a:pPr>
                      <a:r>
                        <a:rPr lang="en" sz="900"/>
                        <a:t>0:00:24.434</a:t>
                      </a:r>
                      <a:endParaRPr sz="900"/>
                    </a:p>
                  </a:txBody>
                  <a:tcPr marT="91425" marB="91425" marR="91425" marL="91425" anchor="ctr"/>
                </a:tc>
                <a:tc>
                  <a:txBody>
                    <a:bodyPr/>
                    <a:lstStyle/>
                    <a:p>
                      <a:pPr indent="0" lvl="0" marL="0" rtl="0" algn="l">
                        <a:spcBef>
                          <a:spcPts val="0"/>
                        </a:spcBef>
                        <a:spcAft>
                          <a:spcPts val="0"/>
                        </a:spcAft>
                        <a:buNone/>
                      </a:pPr>
                      <a:r>
                        <a:rPr lang="en" sz="900"/>
                        <a:t>00:00:26.634</a:t>
                      </a:r>
                      <a:endParaRPr sz="9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900">
                          <a:solidFill>
                            <a:schemeClr val="dk1"/>
                          </a:solidFill>
                        </a:rPr>
                        <a:t>0.20</a:t>
                      </a:r>
                      <a:endParaRPr sz="900"/>
                    </a:p>
                  </a:txBody>
                  <a:tcPr marT="91425" marB="91425" marR="91425" marL="91425" anchor="ctr"/>
                </a:tc>
                <a:tc>
                  <a:txBody>
                    <a:bodyPr/>
                    <a:lstStyle/>
                    <a:p>
                      <a:pPr indent="0" lvl="0" marL="0" rtl="0" algn="ctr">
                        <a:spcBef>
                          <a:spcPts val="0"/>
                        </a:spcBef>
                        <a:spcAft>
                          <a:spcPts val="0"/>
                        </a:spcAft>
                        <a:buNone/>
                      </a:pPr>
                      <a:r>
                        <a:rPr lang="en" sz="900"/>
                        <a:t>0</a:t>
                      </a:r>
                      <a:endParaRPr sz="900"/>
                    </a:p>
                  </a:txBody>
                  <a:tcPr marT="91425" marB="91425" marR="91425" marL="91425" anchor="ctr"/>
                </a:tc>
              </a:tr>
              <a:tr h="164725">
                <a:tc>
                  <a:txBody>
                    <a:bodyPr/>
                    <a:lstStyle/>
                    <a:p>
                      <a:pPr indent="0" lvl="0" marL="0" rtl="0" algn="l">
                        <a:spcBef>
                          <a:spcPts val="0"/>
                        </a:spcBef>
                        <a:spcAft>
                          <a:spcPts val="0"/>
                        </a:spcAft>
                        <a:buNone/>
                      </a:pPr>
                      <a:r>
                        <a:t/>
                      </a:r>
                      <a:endParaRPr sz="100"/>
                    </a:p>
                  </a:txBody>
                  <a:tcPr marT="91425" marB="91425" marR="91425" marL="91425" anchor="ctr"/>
                </a:tc>
                <a:tc>
                  <a:txBody>
                    <a:bodyPr/>
                    <a:lstStyle/>
                    <a:p>
                      <a:pPr indent="0" lvl="0" marL="0" rtl="0" algn="l">
                        <a:spcBef>
                          <a:spcPts val="0"/>
                        </a:spcBef>
                        <a:spcAft>
                          <a:spcPts val="0"/>
                        </a:spcAft>
                        <a:buNone/>
                      </a:pPr>
                      <a:r>
                        <a:t/>
                      </a:r>
                      <a:endParaRPr sz="100"/>
                    </a:p>
                  </a:txBody>
                  <a:tcPr marT="91425" marB="91425" marR="91425" marL="91425" anchor="ctr"/>
                </a:tc>
                <a:tc>
                  <a:txBody>
                    <a:bodyPr/>
                    <a:lstStyle/>
                    <a:p>
                      <a:pPr indent="0" lvl="0" marL="0" rtl="0" algn="ctr">
                        <a:spcBef>
                          <a:spcPts val="0"/>
                        </a:spcBef>
                        <a:spcAft>
                          <a:spcPts val="0"/>
                        </a:spcAft>
                        <a:buNone/>
                      </a:pPr>
                      <a:r>
                        <a:t/>
                      </a:r>
                      <a:endParaRPr sz="100"/>
                    </a:p>
                  </a:txBody>
                  <a:tcPr marT="91425" marB="91425" marR="91425" marL="91425" anchor="ctr"/>
                </a:tc>
                <a:tc>
                  <a:txBody>
                    <a:bodyPr/>
                    <a:lstStyle/>
                    <a:p>
                      <a:pPr indent="0" lvl="0" marL="0" rtl="0" algn="ctr">
                        <a:spcBef>
                          <a:spcPts val="0"/>
                        </a:spcBef>
                        <a:spcAft>
                          <a:spcPts val="0"/>
                        </a:spcAft>
                        <a:buNone/>
                      </a:pPr>
                      <a:r>
                        <a:t/>
                      </a:r>
                      <a:endParaRPr sz="100"/>
                    </a:p>
                  </a:txBody>
                  <a:tcPr marT="91425" marB="91425" marR="91425" marL="91425" anchor="ctr"/>
                </a:tc>
              </a:tr>
              <a:tr h="482500">
                <a:tc>
                  <a:txBody>
                    <a:bodyPr/>
                    <a:lstStyle/>
                    <a:p>
                      <a:pPr indent="0" lvl="0" marL="0" rtl="0" algn="l">
                        <a:spcBef>
                          <a:spcPts val="0"/>
                        </a:spcBef>
                        <a:spcAft>
                          <a:spcPts val="0"/>
                        </a:spcAft>
                        <a:buNone/>
                      </a:pPr>
                      <a:r>
                        <a:rPr lang="en" sz="900"/>
                        <a:t>00:00:33.067</a:t>
                      </a:r>
                      <a:endParaRPr sz="900"/>
                    </a:p>
                  </a:txBody>
                  <a:tcPr marT="91425" marB="91425" marR="91425" marL="91425" anchor="ctr"/>
                </a:tc>
                <a:tc>
                  <a:txBody>
                    <a:bodyPr/>
                    <a:lstStyle/>
                    <a:p>
                      <a:pPr indent="0" lvl="0" marL="0" rtl="0" algn="l">
                        <a:spcBef>
                          <a:spcPts val="0"/>
                        </a:spcBef>
                        <a:spcAft>
                          <a:spcPts val="0"/>
                        </a:spcAft>
                        <a:buNone/>
                      </a:pPr>
                      <a:r>
                        <a:rPr lang="en" sz="900"/>
                        <a:t>00:00:34.501</a:t>
                      </a:r>
                      <a:endParaRPr sz="900"/>
                    </a:p>
                  </a:txBody>
                  <a:tcPr marT="91425" marB="91425" marR="91425" marL="91425" anchor="ctr"/>
                </a:tc>
                <a:tc>
                  <a:txBody>
                    <a:bodyPr/>
                    <a:lstStyle/>
                    <a:p>
                      <a:pPr indent="0" lvl="0" marL="0" rtl="0" algn="ctr">
                        <a:spcBef>
                          <a:spcPts val="0"/>
                        </a:spcBef>
                        <a:spcAft>
                          <a:spcPts val="0"/>
                        </a:spcAft>
                        <a:buNone/>
                      </a:pPr>
                      <a:r>
                        <a:rPr lang="en" sz="900"/>
                        <a:t>0.80</a:t>
                      </a:r>
                      <a:endParaRPr sz="900"/>
                    </a:p>
                  </a:txBody>
                  <a:tcPr marT="91425" marB="91425" marR="91425" marL="91425" anchor="ctr"/>
                </a:tc>
                <a:tc>
                  <a:txBody>
                    <a:bodyPr/>
                    <a:lstStyle/>
                    <a:p>
                      <a:pPr indent="0" lvl="0" marL="0" rtl="0" algn="ctr">
                        <a:spcBef>
                          <a:spcPts val="0"/>
                        </a:spcBef>
                        <a:spcAft>
                          <a:spcPts val="0"/>
                        </a:spcAft>
                        <a:buNone/>
                      </a:pPr>
                      <a:r>
                        <a:rPr lang="en" sz="900"/>
                        <a:t>1</a:t>
                      </a:r>
                      <a:endParaRPr sz="900"/>
                    </a:p>
                  </a:txBody>
                  <a:tcPr marT="91425" marB="91425" marR="91425" marL="91425" anchor="ctr"/>
                </a:tc>
              </a:tr>
            </a:tbl>
          </a:graphicData>
        </a:graphic>
      </p:graphicFrame>
      <p:graphicFrame>
        <p:nvGraphicFramePr>
          <p:cNvPr id="343" name="Google Shape;343;p35"/>
          <p:cNvGraphicFramePr/>
          <p:nvPr/>
        </p:nvGraphicFramePr>
        <p:xfrm>
          <a:off x="2560313" y="3514313"/>
          <a:ext cx="3000000" cy="3000000"/>
        </p:xfrm>
        <a:graphic>
          <a:graphicData uri="http://schemas.openxmlformats.org/drawingml/2006/table">
            <a:tbl>
              <a:tblPr>
                <a:noFill/>
                <a:tableStyleId>{9F0F1DAA-EAA2-478D-984E-A53AAC784596}</a:tableStyleId>
              </a:tblPr>
              <a:tblGrid>
                <a:gridCol w="875375"/>
                <a:gridCol w="875375"/>
                <a:gridCol w="875375"/>
              </a:tblGrid>
              <a:tr h="341950">
                <a:tc>
                  <a:txBody>
                    <a:bodyPr/>
                    <a:lstStyle/>
                    <a:p>
                      <a:pPr indent="0" lvl="0" marL="0" rtl="0" algn="ctr">
                        <a:spcBef>
                          <a:spcPts val="0"/>
                        </a:spcBef>
                        <a:spcAft>
                          <a:spcPts val="0"/>
                        </a:spcAft>
                        <a:buNone/>
                      </a:pPr>
                      <a:r>
                        <a:rPr b="1" lang="en" sz="900"/>
                        <a:t>Start (s)</a:t>
                      </a:r>
                      <a:endParaRPr b="1" sz="900"/>
                    </a:p>
                  </a:txBody>
                  <a:tcPr marT="91425" marB="91425" marR="91425" marL="91425"/>
                </a:tc>
                <a:tc>
                  <a:txBody>
                    <a:bodyPr/>
                    <a:lstStyle/>
                    <a:p>
                      <a:pPr indent="0" lvl="0" marL="0" rtl="0" algn="ctr">
                        <a:spcBef>
                          <a:spcPts val="0"/>
                        </a:spcBef>
                        <a:spcAft>
                          <a:spcPts val="0"/>
                        </a:spcAft>
                        <a:buNone/>
                      </a:pPr>
                      <a:r>
                        <a:rPr b="1" lang="en" sz="900"/>
                        <a:t>End (s)</a:t>
                      </a:r>
                      <a:endParaRPr b="1" sz="900"/>
                    </a:p>
                  </a:txBody>
                  <a:tcPr marT="91425" marB="91425" marR="91425" marL="91425"/>
                </a:tc>
                <a:tc>
                  <a:txBody>
                    <a:bodyPr/>
                    <a:lstStyle/>
                    <a:p>
                      <a:pPr indent="0" lvl="0" marL="0" rtl="0" algn="ctr">
                        <a:spcBef>
                          <a:spcPts val="0"/>
                        </a:spcBef>
                        <a:spcAft>
                          <a:spcPts val="0"/>
                        </a:spcAft>
                        <a:buNone/>
                      </a:pPr>
                      <a:r>
                        <a:rPr b="1" lang="en" sz="900"/>
                        <a:t>Pred_2*</a:t>
                      </a:r>
                      <a:endParaRPr b="1" sz="900"/>
                    </a:p>
                  </a:txBody>
                  <a:tcPr marT="91425" marB="91425" marR="91425" marL="91425"/>
                </a:tc>
              </a:tr>
              <a:tr h="482500">
                <a:tc>
                  <a:txBody>
                    <a:bodyPr/>
                    <a:lstStyle/>
                    <a:p>
                      <a:pPr indent="0" lvl="0" marL="0" rtl="0" algn="ctr">
                        <a:spcBef>
                          <a:spcPts val="0"/>
                        </a:spcBef>
                        <a:spcAft>
                          <a:spcPts val="0"/>
                        </a:spcAft>
                        <a:buNone/>
                      </a:pPr>
                      <a:r>
                        <a:rPr lang="en" sz="900"/>
                        <a:t>20</a:t>
                      </a:r>
                      <a:endParaRPr sz="900"/>
                    </a:p>
                  </a:txBody>
                  <a:tcPr marT="91425" marB="91425" marR="91425" marL="91425" anchor="ctr"/>
                </a:tc>
                <a:tc>
                  <a:txBody>
                    <a:bodyPr/>
                    <a:lstStyle/>
                    <a:p>
                      <a:pPr indent="0" lvl="0" marL="0" rtl="0" algn="ctr">
                        <a:spcBef>
                          <a:spcPts val="0"/>
                        </a:spcBef>
                        <a:spcAft>
                          <a:spcPts val="0"/>
                        </a:spcAft>
                        <a:buNone/>
                      </a:pPr>
                      <a:r>
                        <a:rPr lang="en" sz="900"/>
                        <a:t>30</a:t>
                      </a:r>
                      <a:endParaRPr sz="900"/>
                    </a:p>
                  </a:txBody>
                  <a:tcPr marT="91425" marB="91425" marR="91425" marL="91425" anchor="ctr"/>
                </a:tc>
                <a:tc>
                  <a:txBody>
                    <a:bodyPr/>
                    <a:lstStyle/>
                    <a:p>
                      <a:pPr indent="0" lvl="0" marL="0" rtl="0" algn="ctr">
                        <a:spcBef>
                          <a:spcPts val="0"/>
                        </a:spcBef>
                        <a:spcAft>
                          <a:spcPts val="0"/>
                        </a:spcAft>
                        <a:buNone/>
                      </a:pPr>
                      <a:r>
                        <a:rPr lang="en" sz="900"/>
                        <a:t>0.40</a:t>
                      </a:r>
                      <a:endParaRPr sz="900"/>
                    </a:p>
                  </a:txBody>
                  <a:tcPr marT="91425" marB="91425" marR="91425" marL="91425" anchor="ctr"/>
                </a:tc>
              </a:tr>
              <a:tr h="482500">
                <a:tc>
                  <a:txBody>
                    <a:bodyPr/>
                    <a:lstStyle/>
                    <a:p>
                      <a:pPr indent="0" lvl="0" marL="0" rtl="0" algn="ctr">
                        <a:spcBef>
                          <a:spcPts val="0"/>
                        </a:spcBef>
                        <a:spcAft>
                          <a:spcPts val="0"/>
                        </a:spcAft>
                        <a:buNone/>
                      </a:pPr>
                      <a:r>
                        <a:rPr lang="en" sz="900"/>
                        <a:t>30</a:t>
                      </a:r>
                      <a:endParaRPr sz="900"/>
                    </a:p>
                  </a:txBody>
                  <a:tcPr marT="91425" marB="91425" marR="91425" marL="91425" anchor="ctr"/>
                </a:tc>
                <a:tc>
                  <a:txBody>
                    <a:bodyPr/>
                    <a:lstStyle/>
                    <a:p>
                      <a:pPr indent="0" lvl="0" marL="0" rtl="0" algn="ctr">
                        <a:spcBef>
                          <a:spcPts val="0"/>
                        </a:spcBef>
                        <a:spcAft>
                          <a:spcPts val="0"/>
                        </a:spcAft>
                        <a:buNone/>
                      </a:pPr>
                      <a:r>
                        <a:rPr lang="en" sz="900"/>
                        <a:t>40</a:t>
                      </a:r>
                      <a:endParaRPr sz="900"/>
                    </a:p>
                  </a:txBody>
                  <a:tcPr marT="91425" marB="91425" marR="91425" marL="91425" anchor="ctr"/>
                </a:tc>
                <a:tc>
                  <a:txBody>
                    <a:bodyPr/>
                    <a:lstStyle/>
                    <a:p>
                      <a:pPr indent="0" lvl="0" marL="0" rtl="0" algn="ctr">
                        <a:spcBef>
                          <a:spcPts val="0"/>
                        </a:spcBef>
                        <a:spcAft>
                          <a:spcPts val="0"/>
                        </a:spcAft>
                        <a:buNone/>
                      </a:pPr>
                      <a:r>
                        <a:rPr lang="en" sz="900"/>
                        <a:t>0.60</a:t>
                      </a:r>
                      <a:endParaRPr sz="900"/>
                    </a:p>
                  </a:txBody>
                  <a:tcPr marT="91425" marB="91425" marR="91425" marL="91425" anchor="ctr"/>
                </a:tc>
              </a:tr>
            </a:tbl>
          </a:graphicData>
        </a:graphic>
      </p:graphicFrame>
      <p:sp>
        <p:nvSpPr>
          <p:cNvPr id="344" name="Google Shape;344;p35"/>
          <p:cNvSpPr txBox="1"/>
          <p:nvPr/>
        </p:nvSpPr>
        <p:spPr>
          <a:xfrm>
            <a:off x="2602650" y="2067050"/>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345" name="Google Shape;345;p35"/>
          <p:cNvSpPr txBox="1"/>
          <p:nvPr/>
        </p:nvSpPr>
        <p:spPr>
          <a:xfrm>
            <a:off x="3216050" y="2067050"/>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346" name="Google Shape;346;p35"/>
          <p:cNvSpPr txBox="1"/>
          <p:nvPr/>
        </p:nvSpPr>
        <p:spPr>
          <a:xfrm>
            <a:off x="3997625" y="2067050"/>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347" name="Google Shape;347;p35"/>
          <p:cNvSpPr txBox="1"/>
          <p:nvPr/>
        </p:nvSpPr>
        <p:spPr>
          <a:xfrm>
            <a:off x="4687450" y="2067050"/>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cxnSp>
        <p:nvCxnSpPr>
          <p:cNvPr id="348" name="Google Shape;348;p35"/>
          <p:cNvCxnSpPr/>
          <p:nvPr/>
        </p:nvCxnSpPr>
        <p:spPr>
          <a:xfrm>
            <a:off x="5314600" y="2341400"/>
            <a:ext cx="314400" cy="2193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35"/>
          <p:cNvCxnSpPr/>
          <p:nvPr/>
        </p:nvCxnSpPr>
        <p:spPr>
          <a:xfrm flipH="1" rot="10800000">
            <a:off x="5314600" y="4145712"/>
            <a:ext cx="275400" cy="198600"/>
          </a:xfrm>
          <a:prstGeom prst="straightConnector1">
            <a:avLst/>
          </a:prstGeom>
          <a:noFill/>
          <a:ln cap="flat" cmpd="sng" w="9525">
            <a:solidFill>
              <a:schemeClr val="dk2"/>
            </a:solidFill>
            <a:prstDash val="solid"/>
            <a:round/>
            <a:headEnd len="med" w="med" type="none"/>
            <a:tailEnd len="med" w="med" type="triangle"/>
          </a:ln>
        </p:spPr>
      </p:cxnSp>
      <p:sp>
        <p:nvSpPr>
          <p:cNvPr id="350" name="Google Shape;350;p35"/>
          <p:cNvSpPr txBox="1"/>
          <p:nvPr/>
        </p:nvSpPr>
        <p:spPr>
          <a:xfrm>
            <a:off x="130850" y="4871025"/>
            <a:ext cx="5066100" cy="1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rPr>
              <a:t>*Pred_2 in audio data capture whether people laughed in the next 10 seconds</a:t>
            </a:r>
            <a:endParaRPr i="1" sz="900">
              <a:solidFill>
                <a:schemeClr val="dk2"/>
              </a:solidFill>
            </a:endParaRPr>
          </a:p>
        </p:txBody>
      </p:sp>
      <p:graphicFrame>
        <p:nvGraphicFramePr>
          <p:cNvPr id="351" name="Google Shape;351;p35"/>
          <p:cNvGraphicFramePr/>
          <p:nvPr/>
        </p:nvGraphicFramePr>
        <p:xfrm>
          <a:off x="5722800" y="2474213"/>
          <a:ext cx="3000000" cy="3000000"/>
        </p:xfrm>
        <a:graphic>
          <a:graphicData uri="http://schemas.openxmlformats.org/drawingml/2006/table">
            <a:tbl>
              <a:tblPr>
                <a:noFill/>
                <a:tableStyleId>{9F0F1DAA-EAA2-478D-984E-A53AAC784596}</a:tableStyleId>
              </a:tblPr>
              <a:tblGrid>
                <a:gridCol w="558600"/>
                <a:gridCol w="558600"/>
                <a:gridCol w="558600"/>
                <a:gridCol w="558600"/>
                <a:gridCol w="558600"/>
                <a:gridCol w="558600"/>
              </a:tblGrid>
              <a:tr h="341950">
                <a:tc>
                  <a:txBody>
                    <a:bodyPr/>
                    <a:lstStyle/>
                    <a:p>
                      <a:pPr indent="0" lvl="0" marL="0" rtl="0" algn="ctr">
                        <a:spcBef>
                          <a:spcPts val="0"/>
                        </a:spcBef>
                        <a:spcAft>
                          <a:spcPts val="0"/>
                        </a:spcAft>
                        <a:buNone/>
                      </a:pPr>
                      <a:r>
                        <a:rPr b="1" lang="en" sz="900"/>
                        <a:t>Start</a:t>
                      </a:r>
                      <a:endParaRPr b="1" sz="900"/>
                    </a:p>
                  </a:txBody>
                  <a:tcPr marT="91425" marB="91425" marR="91425" marL="91425"/>
                </a:tc>
                <a:tc>
                  <a:txBody>
                    <a:bodyPr/>
                    <a:lstStyle/>
                    <a:p>
                      <a:pPr indent="0" lvl="0" marL="0" rtl="0" algn="ctr">
                        <a:spcBef>
                          <a:spcPts val="0"/>
                        </a:spcBef>
                        <a:spcAft>
                          <a:spcPts val="0"/>
                        </a:spcAft>
                        <a:buNone/>
                      </a:pPr>
                      <a:r>
                        <a:rPr b="1" lang="en" sz="900"/>
                        <a:t>End</a:t>
                      </a:r>
                      <a:endParaRPr b="1" sz="900"/>
                    </a:p>
                  </a:txBody>
                  <a:tcPr marT="91425" marB="91425" marR="91425" marL="91425"/>
                </a:tc>
                <a:tc>
                  <a:txBody>
                    <a:bodyPr/>
                    <a:lstStyle/>
                    <a:p>
                      <a:pPr indent="0" lvl="0" marL="0" rtl="0" algn="ctr">
                        <a:spcBef>
                          <a:spcPts val="0"/>
                        </a:spcBef>
                        <a:spcAft>
                          <a:spcPts val="0"/>
                        </a:spcAft>
                        <a:buNone/>
                      </a:pPr>
                      <a:r>
                        <a:rPr b="1" lang="en" sz="900"/>
                        <a:t>Pred1</a:t>
                      </a:r>
                      <a:endParaRPr b="1"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sz="900"/>
                        <a:t>Pred2</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900"/>
                        <a:t>Pred_f</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900"/>
                        <a:t>target</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7425">
                <a:tc>
                  <a:txBody>
                    <a:bodyPr/>
                    <a:lstStyle/>
                    <a:p>
                      <a:pPr indent="0" lvl="0" marL="0" rtl="0" algn="l">
                        <a:spcBef>
                          <a:spcPts val="0"/>
                        </a:spcBef>
                        <a:spcAft>
                          <a:spcPts val="0"/>
                        </a:spcAft>
                        <a:buNone/>
                      </a:pPr>
                      <a:r>
                        <a:rPr lang="en" sz="900"/>
                        <a:t>0:00:24.434</a:t>
                      </a:r>
                      <a:endParaRPr sz="900"/>
                    </a:p>
                  </a:txBody>
                  <a:tcPr marT="91425" marB="91425" marR="91425" marL="91425" anchor="ctr"/>
                </a:tc>
                <a:tc>
                  <a:txBody>
                    <a:bodyPr/>
                    <a:lstStyle/>
                    <a:p>
                      <a:pPr indent="0" lvl="0" marL="0" rtl="0" algn="l">
                        <a:spcBef>
                          <a:spcPts val="0"/>
                        </a:spcBef>
                        <a:spcAft>
                          <a:spcPts val="0"/>
                        </a:spcAft>
                        <a:buNone/>
                      </a:pPr>
                      <a:r>
                        <a:rPr lang="en" sz="900"/>
                        <a:t>00:00:26.634</a:t>
                      </a:r>
                      <a:endParaRPr sz="900"/>
                    </a:p>
                  </a:txBody>
                  <a:tcPr marT="91425" marB="91425" marR="91425" marL="91425" anchor="ctr"/>
                </a:tc>
                <a:tc>
                  <a:txBody>
                    <a:bodyPr/>
                    <a:lstStyle/>
                    <a:p>
                      <a:pPr indent="0" lvl="0" marL="0" rtl="0" algn="ctr">
                        <a:spcBef>
                          <a:spcPts val="0"/>
                        </a:spcBef>
                        <a:spcAft>
                          <a:spcPts val="0"/>
                        </a:spcAft>
                        <a:buNone/>
                      </a:pPr>
                      <a:r>
                        <a:rPr lang="en" sz="900">
                          <a:solidFill>
                            <a:schemeClr val="dk1"/>
                          </a:solidFill>
                        </a:rPr>
                        <a:t>0.20</a:t>
                      </a:r>
                      <a:endParaRPr sz="9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900">
                          <a:solidFill>
                            <a:schemeClr val="dk1"/>
                          </a:solidFill>
                        </a:rPr>
                        <a:t>0.40</a:t>
                      </a:r>
                      <a:endParaRPr sz="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rPr>
                        <a:t>0.30</a:t>
                      </a:r>
                      <a:endParaRPr sz="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a:t>
                      </a:r>
                      <a:endParaRPr sz="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64725">
                <a:tc>
                  <a:txBody>
                    <a:bodyPr/>
                    <a:lstStyle/>
                    <a:p>
                      <a:pPr indent="0" lvl="0" marL="0" rtl="0" algn="l">
                        <a:spcBef>
                          <a:spcPts val="0"/>
                        </a:spcBef>
                        <a:spcAft>
                          <a:spcPts val="0"/>
                        </a:spcAft>
                        <a:buNone/>
                      </a:pPr>
                      <a:r>
                        <a:t/>
                      </a:r>
                      <a:endParaRPr sz="100"/>
                    </a:p>
                  </a:txBody>
                  <a:tcPr marT="91425" marB="91425" marR="91425" marL="91425" anchor="ctr"/>
                </a:tc>
                <a:tc>
                  <a:txBody>
                    <a:bodyPr/>
                    <a:lstStyle/>
                    <a:p>
                      <a:pPr indent="0" lvl="0" marL="0" rtl="0" algn="l">
                        <a:spcBef>
                          <a:spcPts val="0"/>
                        </a:spcBef>
                        <a:spcAft>
                          <a:spcPts val="0"/>
                        </a:spcAft>
                        <a:buNone/>
                      </a:pPr>
                      <a:r>
                        <a:t/>
                      </a:r>
                      <a:endParaRPr sz="100"/>
                    </a:p>
                  </a:txBody>
                  <a:tcPr marT="91425" marB="91425" marR="91425" marL="91425" anchor="ctr"/>
                </a:tc>
                <a:tc>
                  <a:txBody>
                    <a:bodyPr/>
                    <a:lstStyle/>
                    <a:p>
                      <a:pPr indent="0" lvl="0" marL="0" rtl="0" algn="ctr">
                        <a:spcBef>
                          <a:spcPts val="0"/>
                        </a:spcBef>
                        <a:spcAft>
                          <a:spcPts val="0"/>
                        </a:spcAft>
                        <a:buNone/>
                      </a:pPr>
                      <a:r>
                        <a:t/>
                      </a:r>
                      <a:endParaRPr sz="1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2500">
                <a:tc>
                  <a:txBody>
                    <a:bodyPr/>
                    <a:lstStyle/>
                    <a:p>
                      <a:pPr indent="0" lvl="0" marL="0" rtl="0" algn="l">
                        <a:spcBef>
                          <a:spcPts val="0"/>
                        </a:spcBef>
                        <a:spcAft>
                          <a:spcPts val="0"/>
                        </a:spcAft>
                        <a:buNone/>
                      </a:pPr>
                      <a:r>
                        <a:rPr lang="en" sz="900"/>
                        <a:t>00:00:33.067</a:t>
                      </a:r>
                      <a:endParaRPr sz="900"/>
                    </a:p>
                  </a:txBody>
                  <a:tcPr marT="91425" marB="91425" marR="91425" marL="91425" anchor="ctr"/>
                </a:tc>
                <a:tc>
                  <a:txBody>
                    <a:bodyPr/>
                    <a:lstStyle/>
                    <a:p>
                      <a:pPr indent="0" lvl="0" marL="0" rtl="0" algn="l">
                        <a:spcBef>
                          <a:spcPts val="0"/>
                        </a:spcBef>
                        <a:spcAft>
                          <a:spcPts val="0"/>
                        </a:spcAft>
                        <a:buNone/>
                      </a:pPr>
                      <a:r>
                        <a:rPr lang="en" sz="900"/>
                        <a:t>00:00:34.501</a:t>
                      </a:r>
                      <a:endParaRPr sz="900"/>
                    </a:p>
                  </a:txBody>
                  <a:tcPr marT="91425" marB="91425" marR="91425" marL="91425" anchor="ctr"/>
                </a:tc>
                <a:tc>
                  <a:txBody>
                    <a:bodyPr/>
                    <a:lstStyle/>
                    <a:p>
                      <a:pPr indent="0" lvl="0" marL="0" rtl="0" algn="ctr">
                        <a:spcBef>
                          <a:spcPts val="0"/>
                        </a:spcBef>
                        <a:spcAft>
                          <a:spcPts val="0"/>
                        </a:spcAft>
                        <a:buNone/>
                      </a:pPr>
                      <a:r>
                        <a:rPr lang="en" sz="900"/>
                        <a:t>0.80</a:t>
                      </a:r>
                      <a:endParaRPr sz="9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900"/>
                        <a:t>0.60</a:t>
                      </a:r>
                      <a:endParaRPr sz="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0.70</a:t>
                      </a:r>
                      <a:endParaRPr sz="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2" name="Google Shape;352;p35"/>
          <p:cNvSpPr txBox="1"/>
          <p:nvPr/>
        </p:nvSpPr>
        <p:spPr>
          <a:xfrm>
            <a:off x="468450" y="3652375"/>
            <a:ext cx="1022700" cy="1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rPr>
              <a:t>Subtitles</a:t>
            </a:r>
            <a:endParaRPr sz="900">
              <a:solidFill>
                <a:schemeClr val="dk2"/>
              </a:solidFill>
            </a:endParaRPr>
          </a:p>
        </p:txBody>
      </p:sp>
      <p:sp>
        <p:nvSpPr>
          <p:cNvPr id="353" name="Google Shape;353;p35"/>
          <p:cNvSpPr txBox="1"/>
          <p:nvPr/>
        </p:nvSpPr>
        <p:spPr>
          <a:xfrm>
            <a:off x="5834550" y="3242225"/>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354" name="Google Shape;354;p35"/>
          <p:cNvSpPr txBox="1"/>
          <p:nvPr/>
        </p:nvSpPr>
        <p:spPr>
          <a:xfrm>
            <a:off x="468450" y="4651588"/>
            <a:ext cx="1022700" cy="1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rPr>
              <a:t>Spectrogram</a:t>
            </a:r>
            <a:endParaRPr sz="900">
              <a:solidFill>
                <a:schemeClr val="dk2"/>
              </a:solidFill>
            </a:endParaRPr>
          </a:p>
        </p:txBody>
      </p:sp>
      <p:sp>
        <p:nvSpPr>
          <p:cNvPr id="355" name="Google Shape;355;p35"/>
          <p:cNvSpPr txBox="1"/>
          <p:nvPr/>
        </p:nvSpPr>
        <p:spPr>
          <a:xfrm>
            <a:off x="6398525" y="3242225"/>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356" name="Google Shape;356;p35"/>
          <p:cNvSpPr txBox="1"/>
          <p:nvPr/>
        </p:nvSpPr>
        <p:spPr>
          <a:xfrm>
            <a:off x="6933700" y="3232550"/>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357" name="Google Shape;357;p35"/>
          <p:cNvSpPr txBox="1"/>
          <p:nvPr/>
        </p:nvSpPr>
        <p:spPr>
          <a:xfrm>
            <a:off x="7468875" y="3230675"/>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358" name="Google Shape;358;p35"/>
          <p:cNvSpPr txBox="1"/>
          <p:nvPr/>
        </p:nvSpPr>
        <p:spPr>
          <a:xfrm>
            <a:off x="8002275" y="3230675"/>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359" name="Google Shape;359;p35"/>
          <p:cNvSpPr txBox="1"/>
          <p:nvPr/>
        </p:nvSpPr>
        <p:spPr>
          <a:xfrm>
            <a:off x="8611875" y="3230675"/>
            <a:ext cx="1188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sp>
        <p:nvSpPr>
          <p:cNvPr id="360" name="Google Shape;360;p35"/>
          <p:cNvSpPr txBox="1"/>
          <p:nvPr/>
        </p:nvSpPr>
        <p:spPr>
          <a:xfrm>
            <a:off x="6426600" y="2107800"/>
            <a:ext cx="19440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Combined Predictions</a:t>
            </a:r>
            <a:endParaRPr sz="1000">
              <a:solidFill>
                <a:schemeClr val="dk2"/>
              </a:solidFill>
            </a:endParaRPr>
          </a:p>
        </p:txBody>
      </p:sp>
      <p:sp>
        <p:nvSpPr>
          <p:cNvPr id="361" name="Google Shape;361;p35"/>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Combining</a:t>
            </a:r>
            <a:r>
              <a:rPr lang="en"/>
              <a:t> Predictions (Performance)</a:t>
            </a:r>
            <a:endParaRPr/>
          </a:p>
        </p:txBody>
      </p:sp>
      <p:graphicFrame>
        <p:nvGraphicFramePr>
          <p:cNvPr id="367" name="Google Shape;367;p36"/>
          <p:cNvGraphicFramePr/>
          <p:nvPr/>
        </p:nvGraphicFramePr>
        <p:xfrm>
          <a:off x="475525" y="4159925"/>
          <a:ext cx="3000000" cy="3000000"/>
        </p:xfrm>
        <a:graphic>
          <a:graphicData uri="http://schemas.openxmlformats.org/drawingml/2006/table">
            <a:tbl>
              <a:tblPr>
                <a:noFill/>
                <a:tableStyleId>{9F0F1DAA-EAA2-478D-984E-A53AAC784596}</a:tableStyleId>
              </a:tblPr>
              <a:tblGrid>
                <a:gridCol w="4999900"/>
                <a:gridCol w="3113375"/>
              </a:tblGrid>
              <a:tr h="221700">
                <a:tc>
                  <a:txBody>
                    <a:bodyPr/>
                    <a:lstStyle/>
                    <a:p>
                      <a:pPr indent="0" lvl="0" marL="0" rtl="0" algn="ctr">
                        <a:lnSpc>
                          <a:spcPct val="6000"/>
                        </a:lnSpc>
                        <a:spcBef>
                          <a:spcPts val="0"/>
                        </a:spcBef>
                        <a:spcAft>
                          <a:spcPts val="0"/>
                        </a:spcAft>
                        <a:buNone/>
                      </a:pPr>
                      <a:r>
                        <a:rPr b="1" lang="en" sz="900"/>
                        <a:t>Data &amp; Model</a:t>
                      </a:r>
                      <a:endParaRPr b="1" sz="900"/>
                    </a:p>
                  </a:txBody>
                  <a:tcPr marT="91425" marB="91425" marR="91425" marL="91425" anchor="b"/>
                </a:tc>
                <a:tc>
                  <a:txBody>
                    <a:bodyPr/>
                    <a:lstStyle/>
                    <a:p>
                      <a:pPr indent="0" lvl="0" marL="0" rtl="0" algn="ctr">
                        <a:lnSpc>
                          <a:spcPct val="6000"/>
                        </a:lnSpc>
                        <a:spcBef>
                          <a:spcPts val="0"/>
                        </a:spcBef>
                        <a:spcAft>
                          <a:spcPts val="0"/>
                        </a:spcAft>
                        <a:buNone/>
                      </a:pPr>
                      <a:r>
                        <a:rPr b="1" lang="en" sz="900"/>
                        <a:t>AUC</a:t>
                      </a:r>
                      <a:endParaRPr b="1" sz="900"/>
                    </a:p>
                  </a:txBody>
                  <a:tcPr marT="91425" marB="91425" marR="91425" marL="91425" anchor="b"/>
                </a:tc>
              </a:tr>
              <a:tr h="195050">
                <a:tc>
                  <a:txBody>
                    <a:bodyPr/>
                    <a:lstStyle/>
                    <a:p>
                      <a:pPr indent="0" lvl="0" marL="0" rtl="0" algn="ctr">
                        <a:lnSpc>
                          <a:spcPct val="6000"/>
                        </a:lnSpc>
                        <a:spcBef>
                          <a:spcPts val="0"/>
                        </a:spcBef>
                        <a:spcAft>
                          <a:spcPts val="0"/>
                        </a:spcAft>
                        <a:buNone/>
                      </a:pPr>
                      <a:r>
                        <a:rPr lang="en" sz="900"/>
                        <a:t>Audio (RF)</a:t>
                      </a:r>
                      <a:endParaRPr sz="900"/>
                    </a:p>
                  </a:txBody>
                  <a:tcPr marT="91425" marB="91425" marR="91425" marL="91425" anchor="ctr"/>
                </a:tc>
                <a:tc>
                  <a:txBody>
                    <a:bodyPr/>
                    <a:lstStyle/>
                    <a:p>
                      <a:pPr indent="0" lvl="0" marL="0" rtl="0" algn="ctr">
                        <a:lnSpc>
                          <a:spcPct val="6000"/>
                        </a:lnSpc>
                        <a:spcBef>
                          <a:spcPts val="0"/>
                        </a:spcBef>
                        <a:spcAft>
                          <a:spcPts val="0"/>
                        </a:spcAft>
                        <a:buNone/>
                      </a:pPr>
                      <a:r>
                        <a:rPr lang="en" sz="900"/>
                        <a:t>66%</a:t>
                      </a:r>
                      <a:endParaRPr sz="900"/>
                    </a:p>
                  </a:txBody>
                  <a:tcPr marT="91425" marB="91425" marR="91425" marL="91425" anchor="ctr"/>
                </a:tc>
              </a:tr>
              <a:tr h="195050">
                <a:tc>
                  <a:txBody>
                    <a:bodyPr/>
                    <a:lstStyle/>
                    <a:p>
                      <a:pPr indent="0" lvl="0" marL="0" rtl="0" algn="ctr">
                        <a:lnSpc>
                          <a:spcPct val="6000"/>
                        </a:lnSpc>
                        <a:spcBef>
                          <a:spcPts val="0"/>
                        </a:spcBef>
                        <a:spcAft>
                          <a:spcPts val="0"/>
                        </a:spcAft>
                        <a:buNone/>
                      </a:pPr>
                      <a:r>
                        <a:rPr lang="en" sz="900"/>
                        <a:t>Text (Transformer - Distillbert)</a:t>
                      </a:r>
                      <a:endParaRPr sz="900"/>
                    </a:p>
                  </a:txBody>
                  <a:tcPr marT="91425" marB="91425" marR="91425" marL="91425" anchor="ctr"/>
                </a:tc>
                <a:tc>
                  <a:txBody>
                    <a:bodyPr/>
                    <a:lstStyle/>
                    <a:p>
                      <a:pPr indent="0" lvl="0" marL="0" rtl="0" algn="ctr">
                        <a:lnSpc>
                          <a:spcPct val="6000"/>
                        </a:lnSpc>
                        <a:spcBef>
                          <a:spcPts val="0"/>
                        </a:spcBef>
                        <a:spcAft>
                          <a:spcPts val="0"/>
                        </a:spcAft>
                        <a:buNone/>
                      </a:pPr>
                      <a:r>
                        <a:rPr lang="en" sz="900"/>
                        <a:t>74%</a:t>
                      </a:r>
                      <a:endParaRPr sz="900"/>
                    </a:p>
                  </a:txBody>
                  <a:tcPr marT="91425" marB="91425" marR="91425" marL="91425" anchor="ctr"/>
                </a:tc>
              </a:tr>
              <a:tr h="278625">
                <a:tc>
                  <a:txBody>
                    <a:bodyPr/>
                    <a:lstStyle/>
                    <a:p>
                      <a:pPr indent="0" lvl="0" marL="0" rtl="0" algn="ctr">
                        <a:lnSpc>
                          <a:spcPct val="6000"/>
                        </a:lnSpc>
                        <a:spcBef>
                          <a:spcPts val="0"/>
                        </a:spcBef>
                        <a:spcAft>
                          <a:spcPts val="0"/>
                        </a:spcAft>
                        <a:buNone/>
                      </a:pPr>
                      <a:r>
                        <a:rPr lang="en" sz="900">
                          <a:solidFill>
                            <a:schemeClr val="dk1"/>
                          </a:solidFill>
                        </a:rPr>
                        <a:t>Combined (Separate reserved test data of 13 videos ; Simple averaging of models)</a:t>
                      </a:r>
                      <a:endParaRPr sz="900">
                        <a:solidFill>
                          <a:schemeClr val="dk1"/>
                        </a:solidFill>
                      </a:endParaRPr>
                    </a:p>
                    <a:p>
                      <a:pPr indent="0" lvl="0" marL="0" rtl="0" algn="l">
                        <a:lnSpc>
                          <a:spcPct val="6000"/>
                        </a:lnSpc>
                        <a:spcBef>
                          <a:spcPts val="0"/>
                        </a:spcBef>
                        <a:spcAft>
                          <a:spcPts val="0"/>
                        </a:spcAft>
                        <a:buNone/>
                      </a:pPr>
                      <a:r>
                        <a:t/>
                      </a:r>
                      <a:endParaRPr sz="900">
                        <a:solidFill>
                          <a:schemeClr val="dk1"/>
                        </a:solidFill>
                      </a:endParaRPr>
                    </a:p>
                    <a:p>
                      <a:pPr indent="0" lvl="0" marL="0" rtl="0" algn="l">
                        <a:lnSpc>
                          <a:spcPct val="6000"/>
                        </a:lnSpc>
                        <a:spcBef>
                          <a:spcPts val="0"/>
                        </a:spcBef>
                        <a:spcAft>
                          <a:spcPts val="0"/>
                        </a:spcAft>
                        <a:buNone/>
                      </a:pPr>
                      <a:r>
                        <a:t/>
                      </a:r>
                      <a:endParaRPr sz="900"/>
                    </a:p>
                  </a:txBody>
                  <a:tcPr marT="91425" marB="91425" marR="91425" marL="91425" anchor="ctr"/>
                </a:tc>
                <a:tc>
                  <a:txBody>
                    <a:bodyPr/>
                    <a:lstStyle/>
                    <a:p>
                      <a:pPr indent="0" lvl="0" marL="0" rtl="0" algn="ctr">
                        <a:lnSpc>
                          <a:spcPct val="6000"/>
                        </a:lnSpc>
                        <a:spcBef>
                          <a:spcPts val="0"/>
                        </a:spcBef>
                        <a:spcAft>
                          <a:spcPts val="0"/>
                        </a:spcAft>
                        <a:buNone/>
                      </a:pPr>
                      <a:r>
                        <a:rPr lang="en" sz="900"/>
                        <a:t>88</a:t>
                      </a:r>
                      <a:r>
                        <a:rPr lang="en" sz="900"/>
                        <a:t>%</a:t>
                      </a:r>
                      <a:endParaRPr sz="900"/>
                    </a:p>
                  </a:txBody>
                  <a:tcPr marT="91425" marB="91425" marR="91425" marL="91425" anchor="ctr"/>
                </a:tc>
              </a:tr>
            </a:tbl>
          </a:graphicData>
        </a:graphic>
      </p:graphicFrame>
      <p:pic>
        <p:nvPicPr>
          <p:cNvPr id="368" name="Google Shape;368;p36"/>
          <p:cNvPicPr preferRelativeResize="0"/>
          <p:nvPr/>
        </p:nvPicPr>
        <p:blipFill>
          <a:blip r:embed="rId3">
            <a:alphaModFix/>
          </a:blip>
          <a:stretch>
            <a:fillRect/>
          </a:stretch>
        </p:blipFill>
        <p:spPr>
          <a:xfrm>
            <a:off x="658150" y="1017725"/>
            <a:ext cx="3683220" cy="2837399"/>
          </a:xfrm>
          <a:prstGeom prst="rect">
            <a:avLst/>
          </a:prstGeom>
          <a:noFill/>
          <a:ln>
            <a:noFill/>
          </a:ln>
        </p:spPr>
      </p:pic>
      <p:pic>
        <p:nvPicPr>
          <p:cNvPr id="369" name="Google Shape;369;p36"/>
          <p:cNvPicPr preferRelativeResize="0"/>
          <p:nvPr/>
        </p:nvPicPr>
        <p:blipFill>
          <a:blip r:embed="rId4">
            <a:alphaModFix/>
          </a:blip>
          <a:stretch>
            <a:fillRect/>
          </a:stretch>
        </p:blipFill>
        <p:spPr>
          <a:xfrm>
            <a:off x="4753845" y="1017725"/>
            <a:ext cx="3683220" cy="2837399"/>
          </a:xfrm>
          <a:prstGeom prst="rect">
            <a:avLst/>
          </a:prstGeom>
          <a:noFill/>
          <a:ln>
            <a:noFill/>
          </a:ln>
        </p:spPr>
      </p:pic>
      <p:sp>
        <p:nvSpPr>
          <p:cNvPr id="370" name="Google Shape;370;p36"/>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37"/>
          <p:cNvPicPr preferRelativeResize="0"/>
          <p:nvPr/>
        </p:nvPicPr>
        <p:blipFill>
          <a:blip r:embed="rId3">
            <a:alphaModFix/>
          </a:blip>
          <a:stretch>
            <a:fillRect/>
          </a:stretch>
        </p:blipFill>
        <p:spPr>
          <a:xfrm>
            <a:off x="3905850" y="1131377"/>
            <a:ext cx="5238150" cy="1549075"/>
          </a:xfrm>
          <a:prstGeom prst="rect">
            <a:avLst/>
          </a:prstGeom>
          <a:noFill/>
          <a:ln>
            <a:noFill/>
          </a:ln>
        </p:spPr>
      </p:pic>
      <p:sp>
        <p:nvSpPr>
          <p:cNvPr id="376" name="Google Shape;37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Benchmarking against research</a:t>
            </a:r>
            <a:endParaRPr/>
          </a:p>
        </p:txBody>
      </p:sp>
      <p:pic>
        <p:nvPicPr>
          <p:cNvPr id="377" name="Google Shape;377;p37"/>
          <p:cNvPicPr preferRelativeResize="0"/>
          <p:nvPr/>
        </p:nvPicPr>
        <p:blipFill rotWithShape="1">
          <a:blip r:embed="rId4">
            <a:alphaModFix/>
          </a:blip>
          <a:srcRect b="2104" l="0" r="0" t="0"/>
          <a:stretch/>
        </p:blipFill>
        <p:spPr>
          <a:xfrm>
            <a:off x="246550" y="1190750"/>
            <a:ext cx="3659299" cy="2851936"/>
          </a:xfrm>
          <a:prstGeom prst="rect">
            <a:avLst/>
          </a:prstGeom>
          <a:noFill/>
          <a:ln>
            <a:noFill/>
          </a:ln>
        </p:spPr>
      </p:pic>
      <p:sp>
        <p:nvSpPr>
          <p:cNvPr id="378" name="Google Shape;378;p37"/>
          <p:cNvSpPr txBox="1"/>
          <p:nvPr/>
        </p:nvSpPr>
        <p:spPr>
          <a:xfrm>
            <a:off x="4233325" y="2571750"/>
            <a:ext cx="4649100" cy="1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u="sng">
                <a:solidFill>
                  <a:schemeClr val="dk2"/>
                </a:solidFill>
              </a:rPr>
              <a:t>Reference: Analyzing Humor by Turano et. al. (2022)</a:t>
            </a:r>
            <a:endParaRPr i="1" sz="900" u="sng">
              <a:solidFill>
                <a:schemeClr val="dk2"/>
              </a:solidFill>
            </a:endParaRPr>
          </a:p>
        </p:txBody>
      </p:sp>
      <p:pic>
        <p:nvPicPr>
          <p:cNvPr id="379" name="Google Shape;379;p37"/>
          <p:cNvPicPr preferRelativeResize="0"/>
          <p:nvPr/>
        </p:nvPicPr>
        <p:blipFill>
          <a:blip r:embed="rId5">
            <a:alphaModFix/>
          </a:blip>
          <a:stretch>
            <a:fillRect/>
          </a:stretch>
        </p:blipFill>
        <p:spPr>
          <a:xfrm>
            <a:off x="4410075" y="3060275"/>
            <a:ext cx="4229701" cy="1250850"/>
          </a:xfrm>
          <a:prstGeom prst="rect">
            <a:avLst/>
          </a:prstGeom>
          <a:noFill/>
          <a:ln>
            <a:noFill/>
          </a:ln>
        </p:spPr>
      </p:pic>
      <p:sp>
        <p:nvSpPr>
          <p:cNvPr id="380" name="Google Shape;380;p37"/>
          <p:cNvSpPr txBox="1"/>
          <p:nvPr/>
        </p:nvSpPr>
        <p:spPr>
          <a:xfrm>
            <a:off x="4106025" y="4311125"/>
            <a:ext cx="4649100" cy="1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u="sng">
                <a:solidFill>
                  <a:schemeClr val="dk2"/>
                </a:solidFill>
              </a:rPr>
              <a:t>Reference: LSTM Framework for Predicting Humor by Bertero et. al. (2016)</a:t>
            </a:r>
            <a:endParaRPr i="1" sz="900" u="sng">
              <a:solidFill>
                <a:schemeClr val="dk2"/>
              </a:solidFill>
            </a:endParaRPr>
          </a:p>
        </p:txBody>
      </p:sp>
      <p:sp>
        <p:nvSpPr>
          <p:cNvPr id="381" name="Google Shape;381;p37"/>
          <p:cNvSpPr txBox="1"/>
          <p:nvPr/>
        </p:nvSpPr>
        <p:spPr>
          <a:xfrm>
            <a:off x="-77100" y="4191375"/>
            <a:ext cx="4649100" cy="1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rPr>
              <a:t>F1-score of our combined model at optimal threshold </a:t>
            </a:r>
            <a:endParaRPr b="1" sz="900">
              <a:solidFill>
                <a:schemeClr val="dk2"/>
              </a:solidFill>
            </a:endParaRPr>
          </a:p>
          <a:p>
            <a:pPr indent="0" lvl="0" marL="0" rtl="0" algn="ctr">
              <a:spcBef>
                <a:spcPts val="0"/>
              </a:spcBef>
              <a:spcAft>
                <a:spcPts val="0"/>
              </a:spcAft>
              <a:buNone/>
            </a:pPr>
            <a:r>
              <a:rPr b="1" lang="en" sz="900">
                <a:solidFill>
                  <a:schemeClr val="dk2"/>
                </a:solidFill>
              </a:rPr>
              <a:t>is comparable to leading research</a:t>
            </a:r>
            <a:endParaRPr b="1" sz="900">
              <a:solidFill>
                <a:schemeClr val="dk2"/>
              </a:solidFill>
            </a:endParaRPr>
          </a:p>
        </p:txBody>
      </p:sp>
      <p:sp>
        <p:nvSpPr>
          <p:cNvPr id="382" name="Google Shape;382;p37"/>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388" name="Google Shape;38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Modeling Scope</a:t>
            </a:r>
            <a:endParaRPr/>
          </a:p>
          <a:p>
            <a:pPr indent="-317500" lvl="1" marL="914400" rtl="0" algn="l">
              <a:spcBef>
                <a:spcPts val="0"/>
              </a:spcBef>
              <a:spcAft>
                <a:spcPts val="0"/>
              </a:spcAft>
              <a:buSzPts val="1400"/>
              <a:buChar char="-"/>
            </a:pPr>
            <a:r>
              <a:rPr lang="en"/>
              <a:t>Fine tune </a:t>
            </a:r>
            <a:r>
              <a:rPr lang="en"/>
              <a:t>frozen</a:t>
            </a:r>
            <a:r>
              <a:rPr lang="en"/>
              <a:t> transformer on audio data, extract audio vectors, use for classification</a:t>
            </a:r>
            <a:endParaRPr/>
          </a:p>
          <a:p>
            <a:pPr indent="-317500" lvl="1" marL="914400" rtl="0" algn="l">
              <a:spcBef>
                <a:spcPts val="0"/>
              </a:spcBef>
              <a:spcAft>
                <a:spcPts val="0"/>
              </a:spcAft>
              <a:buSzPts val="1400"/>
              <a:buChar char="-"/>
            </a:pPr>
            <a:r>
              <a:rPr lang="en"/>
              <a:t>Whisper-Small with attention layer to combine spectrograms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Production Scope</a:t>
            </a:r>
            <a:endParaRPr/>
          </a:p>
          <a:p>
            <a:pPr indent="-317500" lvl="1" marL="914400" rtl="0" algn="l">
              <a:spcBef>
                <a:spcPts val="0"/>
              </a:spcBef>
              <a:spcAft>
                <a:spcPts val="0"/>
              </a:spcAft>
              <a:buSzPts val="1400"/>
              <a:buChar char="-"/>
            </a:pPr>
            <a:r>
              <a:rPr b="1" lang="en"/>
              <a:t>End Goal </a:t>
            </a:r>
            <a:r>
              <a:rPr lang="en"/>
              <a:t>- Come up with a tool for struggling comedians to upload their mock </a:t>
            </a:r>
            <a:r>
              <a:rPr lang="en"/>
              <a:t>scripts</a:t>
            </a:r>
            <a:r>
              <a:rPr lang="en"/>
              <a:t> or practice audio set, and the tool is able to detect which of the jokes would land (make audience laugh)</a:t>
            </a:r>
            <a:endParaRPr/>
          </a:p>
        </p:txBody>
      </p:sp>
      <p:sp>
        <p:nvSpPr>
          <p:cNvPr id="389" name="Google Shape;389;p38"/>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a:t>
            </a:r>
            <a:endParaRPr/>
          </a:p>
        </p:txBody>
      </p:sp>
      <p:sp>
        <p:nvSpPr>
          <p:cNvPr id="395" name="Google Shape;395;p39"/>
          <p:cNvSpPr txBox="1"/>
          <p:nvPr>
            <p:ph idx="1" type="body"/>
          </p:nvPr>
        </p:nvSpPr>
        <p:spPr>
          <a:xfrm>
            <a:off x="311700" y="1152475"/>
            <a:ext cx="5829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Take your chances with all models!</a:t>
            </a:r>
            <a:endParaRPr/>
          </a:p>
          <a:p>
            <a:pPr indent="-317500" lvl="1" marL="914400" rtl="0" algn="l">
              <a:spcBef>
                <a:spcPts val="0"/>
              </a:spcBef>
              <a:spcAft>
                <a:spcPts val="0"/>
              </a:spcAft>
              <a:buSzPts val="1400"/>
              <a:buChar char="-"/>
            </a:pPr>
            <a:r>
              <a:rPr lang="en"/>
              <a:t>Audio → Simpler model was better</a:t>
            </a:r>
            <a:endParaRPr/>
          </a:p>
          <a:p>
            <a:pPr indent="-317500" lvl="1" marL="914400" rtl="0" algn="l">
              <a:spcBef>
                <a:spcPts val="0"/>
              </a:spcBef>
              <a:spcAft>
                <a:spcPts val="0"/>
              </a:spcAft>
              <a:buSzPts val="1400"/>
              <a:buChar char="-"/>
            </a:pPr>
            <a:r>
              <a:rPr lang="en"/>
              <a:t>Text → Complicated model was better</a:t>
            </a:r>
            <a:endParaRPr/>
          </a:p>
          <a:p>
            <a:pPr indent="-342900" lvl="0" marL="457200" rtl="0" algn="l">
              <a:spcBef>
                <a:spcPts val="0"/>
              </a:spcBef>
              <a:spcAft>
                <a:spcPts val="0"/>
              </a:spcAft>
              <a:buSzPts val="1800"/>
              <a:buChar char="-"/>
            </a:pPr>
            <a:r>
              <a:rPr lang="en"/>
              <a:t>Mind Your Language!</a:t>
            </a:r>
            <a:endParaRPr/>
          </a:p>
          <a:p>
            <a:pPr indent="-317500" lvl="1" marL="914400" rtl="0" algn="l">
              <a:spcBef>
                <a:spcPts val="0"/>
              </a:spcBef>
              <a:spcAft>
                <a:spcPts val="0"/>
              </a:spcAft>
              <a:buSzPts val="1400"/>
              <a:buChar char="-"/>
            </a:pPr>
            <a:r>
              <a:rPr lang="en"/>
              <a:t>Profanity does NOT necessarily lead to more laughs</a:t>
            </a:r>
            <a:endParaRPr/>
          </a:p>
          <a:p>
            <a:pPr indent="-317500" lvl="1" marL="914400" rtl="0" algn="l">
              <a:spcBef>
                <a:spcPts val="0"/>
              </a:spcBef>
              <a:spcAft>
                <a:spcPts val="0"/>
              </a:spcAft>
              <a:buSzPts val="1400"/>
              <a:buChar char="-"/>
            </a:pPr>
            <a:r>
              <a:rPr lang="en"/>
              <a:t>Profanity can also limit your audience</a:t>
            </a:r>
            <a:endParaRPr/>
          </a:p>
          <a:p>
            <a:pPr indent="-342900" lvl="0" marL="457200" rtl="0" algn="l">
              <a:spcBef>
                <a:spcPts val="0"/>
              </a:spcBef>
              <a:spcAft>
                <a:spcPts val="0"/>
              </a:spcAft>
              <a:buSzPts val="1800"/>
              <a:buChar char="-"/>
            </a:pPr>
            <a:r>
              <a:rPr lang="en"/>
              <a:t>Computation is Expensive and Time-Consuming!</a:t>
            </a:r>
            <a:endParaRPr/>
          </a:p>
          <a:p>
            <a:pPr indent="-317500" lvl="1" marL="914400" rtl="0" algn="l">
              <a:spcBef>
                <a:spcPts val="0"/>
              </a:spcBef>
              <a:spcAft>
                <a:spcPts val="0"/>
              </a:spcAft>
              <a:buSzPts val="1400"/>
              <a:buChar char="-"/>
            </a:pPr>
            <a:r>
              <a:rPr lang="en"/>
              <a:t>Transformers</a:t>
            </a:r>
            <a:endParaRPr/>
          </a:p>
          <a:p>
            <a:pPr indent="-317500" lvl="1" marL="914400" rtl="0" algn="l">
              <a:spcBef>
                <a:spcPts val="0"/>
              </a:spcBef>
              <a:spcAft>
                <a:spcPts val="0"/>
              </a:spcAft>
              <a:buSzPts val="1400"/>
              <a:buChar char="-"/>
            </a:pPr>
            <a:r>
              <a:rPr lang="en"/>
              <a:t>Converting audio data to mp3 format</a:t>
            </a:r>
            <a:endParaRPr/>
          </a:p>
          <a:p>
            <a:pPr indent="-317500" lvl="1" marL="914400" rtl="0" algn="l">
              <a:spcBef>
                <a:spcPts val="0"/>
              </a:spcBef>
              <a:spcAft>
                <a:spcPts val="0"/>
              </a:spcAft>
              <a:buSzPts val="1400"/>
              <a:buChar char="-"/>
            </a:pPr>
            <a:r>
              <a:rPr lang="en"/>
              <a:t>Neural network </a:t>
            </a:r>
            <a:endParaRPr/>
          </a:p>
          <a:p>
            <a:pPr indent="0" lvl="0" marL="914400" rtl="0" algn="l">
              <a:spcBef>
                <a:spcPts val="1200"/>
              </a:spcBef>
              <a:spcAft>
                <a:spcPts val="1200"/>
              </a:spcAft>
              <a:buNone/>
            </a:pPr>
            <a:r>
              <a:t/>
            </a:r>
            <a:endParaRPr/>
          </a:p>
        </p:txBody>
      </p:sp>
      <p:pic>
        <p:nvPicPr>
          <p:cNvPr descr="File:Watch your language (15003034736).jpg - Wikimedia Commons" id="396" name="Google Shape;396;p39"/>
          <p:cNvPicPr preferRelativeResize="0"/>
          <p:nvPr/>
        </p:nvPicPr>
        <p:blipFill>
          <a:blip r:embed="rId3">
            <a:alphaModFix/>
          </a:blip>
          <a:stretch>
            <a:fillRect/>
          </a:stretch>
        </p:blipFill>
        <p:spPr>
          <a:xfrm>
            <a:off x="6323750" y="1017725"/>
            <a:ext cx="2000801" cy="2000801"/>
          </a:xfrm>
          <a:prstGeom prst="rect">
            <a:avLst/>
          </a:prstGeom>
          <a:noFill/>
          <a:ln>
            <a:noFill/>
          </a:ln>
        </p:spPr>
      </p:pic>
      <p:pic>
        <p:nvPicPr>
          <p:cNvPr descr="File:Computer crash.svg - Wikipedia" id="397" name="Google Shape;397;p39"/>
          <p:cNvPicPr preferRelativeResize="0"/>
          <p:nvPr/>
        </p:nvPicPr>
        <p:blipFill>
          <a:blip r:embed="rId4">
            <a:alphaModFix/>
          </a:blip>
          <a:stretch>
            <a:fillRect/>
          </a:stretch>
        </p:blipFill>
        <p:spPr>
          <a:xfrm>
            <a:off x="6438800" y="3134775"/>
            <a:ext cx="1770699" cy="1770699"/>
          </a:xfrm>
          <a:prstGeom prst="rect">
            <a:avLst/>
          </a:prstGeom>
          <a:noFill/>
          <a:ln>
            <a:noFill/>
          </a:ln>
        </p:spPr>
      </p:pic>
      <p:sp>
        <p:nvSpPr>
          <p:cNvPr id="398" name="Google Shape;398;p39"/>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0"/>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Q&amp;A</a:t>
            </a:r>
            <a:endParaRPr/>
          </a:p>
        </p:txBody>
      </p:sp>
      <p:sp>
        <p:nvSpPr>
          <p:cNvPr id="404" name="Google Shape;404;p4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Thank-you for listening!</a:t>
            </a:r>
            <a:endParaRPr/>
          </a:p>
        </p:txBody>
      </p:sp>
      <p:pic>
        <p:nvPicPr>
          <p:cNvPr id="405" name="Google Shape;405;p40"/>
          <p:cNvPicPr preferRelativeResize="0"/>
          <p:nvPr/>
        </p:nvPicPr>
        <p:blipFill>
          <a:blip r:embed="rId3">
            <a:alphaModFix/>
          </a:blip>
          <a:stretch>
            <a:fillRect/>
          </a:stretch>
        </p:blipFill>
        <p:spPr>
          <a:xfrm>
            <a:off x="4192143" y="3642327"/>
            <a:ext cx="759725" cy="992825"/>
          </a:xfrm>
          <a:prstGeom prst="rect">
            <a:avLst/>
          </a:prstGeom>
          <a:noFill/>
          <a:ln>
            <a:noFill/>
          </a:ln>
        </p:spPr>
      </p:pic>
      <p:sp>
        <p:nvSpPr>
          <p:cNvPr id="406" name="Google Shape;406;p40"/>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311700" y="1106125"/>
            <a:ext cx="8520600" cy="196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6000"/>
              <a:t>Appendix</a:t>
            </a:r>
            <a:endParaRPr sz="6000"/>
          </a:p>
        </p:txBody>
      </p:sp>
      <p:sp>
        <p:nvSpPr>
          <p:cNvPr id="412" name="Google Shape;412;p41"/>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and Purpose</a:t>
            </a:r>
            <a:endParaRPr/>
          </a:p>
        </p:txBody>
      </p:sp>
      <p:sp>
        <p:nvSpPr>
          <p:cNvPr id="71" name="Google Shape;71;p15"/>
          <p:cNvSpPr txBox="1"/>
          <p:nvPr>
            <p:ph idx="1" type="body"/>
          </p:nvPr>
        </p:nvSpPr>
        <p:spPr>
          <a:xfrm>
            <a:off x="311700" y="1304875"/>
            <a:ext cx="48672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Stand-Up Comedy industry tripled over the past 10 years</a:t>
            </a:r>
            <a:endParaRPr/>
          </a:p>
          <a:p>
            <a:pPr indent="-342900" lvl="0" marL="457200" rtl="0" algn="l">
              <a:lnSpc>
                <a:spcPct val="150000"/>
              </a:lnSpc>
              <a:spcBef>
                <a:spcPts val="0"/>
              </a:spcBef>
              <a:spcAft>
                <a:spcPts val="0"/>
              </a:spcAft>
              <a:buSzPts val="1800"/>
              <a:buChar char="●"/>
            </a:pPr>
            <a:r>
              <a:rPr lang="en"/>
              <a:t>More </a:t>
            </a:r>
            <a:r>
              <a:rPr lang="en"/>
              <a:t>opportunities for comedians to get noticed and earn revenue through YouTube, Netflix specials, podcasts, etc.</a:t>
            </a:r>
            <a:endParaRPr/>
          </a:p>
          <a:p>
            <a:pPr indent="-342900" lvl="0" marL="457200" rtl="0" algn="l">
              <a:lnSpc>
                <a:spcPct val="150000"/>
              </a:lnSpc>
              <a:spcBef>
                <a:spcPts val="0"/>
              </a:spcBef>
              <a:spcAft>
                <a:spcPts val="0"/>
              </a:spcAft>
              <a:buSzPts val="1800"/>
              <a:buChar char="●"/>
            </a:pPr>
            <a:r>
              <a:rPr lang="en"/>
              <a:t>However, talented comics with good content continue to struggle with delivery </a:t>
            </a:r>
            <a:br>
              <a:rPr lang="en"/>
            </a:br>
            <a:endParaRPr u="sng"/>
          </a:p>
        </p:txBody>
      </p:sp>
      <p:pic>
        <p:nvPicPr>
          <p:cNvPr id="72" name="Google Shape;72;p15"/>
          <p:cNvPicPr preferRelativeResize="0"/>
          <p:nvPr/>
        </p:nvPicPr>
        <p:blipFill>
          <a:blip r:embed="rId3">
            <a:alphaModFix/>
          </a:blip>
          <a:stretch>
            <a:fillRect/>
          </a:stretch>
        </p:blipFill>
        <p:spPr>
          <a:xfrm>
            <a:off x="5301825" y="1304875"/>
            <a:ext cx="3778925" cy="2432675"/>
          </a:xfrm>
          <a:prstGeom prst="rect">
            <a:avLst/>
          </a:prstGeom>
          <a:noFill/>
          <a:ln>
            <a:noFill/>
          </a:ln>
        </p:spPr>
      </p:pic>
      <p:pic>
        <p:nvPicPr>
          <p:cNvPr id="73" name="Google Shape;73;p15"/>
          <p:cNvPicPr preferRelativeResize="0"/>
          <p:nvPr/>
        </p:nvPicPr>
        <p:blipFill>
          <a:blip r:embed="rId4">
            <a:alphaModFix/>
          </a:blip>
          <a:stretch>
            <a:fillRect/>
          </a:stretch>
        </p:blipFill>
        <p:spPr>
          <a:xfrm>
            <a:off x="8352200" y="4425271"/>
            <a:ext cx="538525" cy="703750"/>
          </a:xfrm>
          <a:prstGeom prst="rect">
            <a:avLst/>
          </a:prstGeom>
          <a:noFill/>
          <a:ln>
            <a:noFill/>
          </a:ln>
        </p:spPr>
      </p:pic>
      <p:sp>
        <p:nvSpPr>
          <p:cNvPr id="74" name="Google Shape;74;p15"/>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pic>
        <p:nvPicPr>
          <p:cNvPr id="417" name="Google Shape;417;p42"/>
          <p:cNvPicPr preferRelativeResize="0"/>
          <p:nvPr/>
        </p:nvPicPr>
        <p:blipFill>
          <a:blip r:embed="rId3">
            <a:alphaModFix/>
          </a:blip>
          <a:stretch>
            <a:fillRect/>
          </a:stretch>
        </p:blipFill>
        <p:spPr>
          <a:xfrm>
            <a:off x="2566325" y="779300"/>
            <a:ext cx="4097799" cy="4125200"/>
          </a:xfrm>
          <a:prstGeom prst="rect">
            <a:avLst/>
          </a:prstGeom>
          <a:noFill/>
          <a:ln>
            <a:noFill/>
          </a:ln>
        </p:spPr>
      </p:pic>
      <p:sp>
        <p:nvSpPr>
          <p:cNvPr id="418" name="Google Shape;418;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u="sng">
                <a:solidFill>
                  <a:schemeClr val="hlink"/>
                </a:solidFill>
                <a:hlinkClick r:id="rId4"/>
              </a:rPr>
              <a:t>Whisper AT</a:t>
            </a:r>
            <a:r>
              <a:rPr lang="en" sz="1500"/>
              <a:t> Performance</a:t>
            </a:r>
            <a:endParaRPr sz="1500"/>
          </a:p>
        </p:txBody>
      </p:sp>
      <p:sp>
        <p:nvSpPr>
          <p:cNvPr id="419" name="Google Shape;419;p42"/>
          <p:cNvSpPr txBox="1"/>
          <p:nvPr/>
        </p:nvSpPr>
        <p:spPr>
          <a:xfrm>
            <a:off x="497825" y="4779475"/>
            <a:ext cx="4416000" cy="1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 Reference : Whisper - AT: A Unified Audio Tagger and ASR Model</a:t>
            </a:r>
            <a:br>
              <a:rPr i="1" lang="en" sz="800">
                <a:solidFill>
                  <a:schemeClr val="dk2"/>
                </a:solidFill>
              </a:rPr>
            </a:br>
            <a:r>
              <a:rPr i="1" lang="en" sz="800">
                <a:solidFill>
                  <a:schemeClr val="dk2"/>
                </a:solidFill>
              </a:rPr>
              <a:t> Y.Gong et. al. MIT- IBM Watson Labs</a:t>
            </a:r>
            <a:endParaRPr i="1" sz="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sp>
        <p:nvSpPr>
          <p:cNvPr id="424" name="Google Shape;42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425" name="Google Shape;42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Overview </a:t>
            </a:r>
            <a:endParaRPr/>
          </a:p>
          <a:p>
            <a:pPr indent="-317182" lvl="0" marL="457200" rtl="0" algn="l">
              <a:spcBef>
                <a:spcPts val="0"/>
              </a:spcBef>
              <a:spcAft>
                <a:spcPts val="0"/>
              </a:spcAft>
              <a:buSzPct val="100000"/>
              <a:buChar char="●"/>
            </a:pPr>
            <a:r>
              <a:rPr lang="en"/>
              <a:t>Data - Scraping and Cleaning (Manual subtitles+Why #n videos is sufficient?) - Kedar</a:t>
            </a:r>
            <a:endParaRPr/>
          </a:p>
          <a:p>
            <a:pPr indent="-317182" lvl="0" marL="457200" rtl="0" algn="l">
              <a:spcBef>
                <a:spcPts val="0"/>
              </a:spcBef>
              <a:spcAft>
                <a:spcPts val="0"/>
              </a:spcAft>
              <a:buSzPct val="100000"/>
              <a:buChar char="●"/>
            </a:pPr>
            <a:r>
              <a:rPr lang="en"/>
              <a:t>EDA</a:t>
            </a:r>
            <a:endParaRPr/>
          </a:p>
          <a:p>
            <a:pPr indent="-297497" lvl="1" marL="914400" rtl="0" algn="l">
              <a:spcBef>
                <a:spcPts val="0"/>
              </a:spcBef>
              <a:spcAft>
                <a:spcPts val="0"/>
              </a:spcAft>
              <a:buSzPct val="100000"/>
              <a:buChar char="○"/>
            </a:pPr>
            <a:r>
              <a:rPr lang="en"/>
              <a:t>Text Analytics (Tara / Jyoti)</a:t>
            </a:r>
            <a:endParaRPr/>
          </a:p>
          <a:p>
            <a:pPr indent="-297497" lvl="1" marL="914400" rtl="0" algn="l">
              <a:spcBef>
                <a:spcPts val="0"/>
              </a:spcBef>
              <a:spcAft>
                <a:spcPts val="0"/>
              </a:spcAft>
              <a:buSzPct val="100000"/>
              <a:buChar char="○"/>
            </a:pPr>
            <a:r>
              <a:rPr lang="en"/>
              <a:t>Audio Analytics (Alex /Aman)</a:t>
            </a:r>
            <a:endParaRPr/>
          </a:p>
          <a:p>
            <a:pPr indent="-297497" lvl="2" marL="1371600" rtl="0" algn="l">
              <a:spcBef>
                <a:spcPts val="0"/>
              </a:spcBef>
              <a:spcAft>
                <a:spcPts val="0"/>
              </a:spcAft>
              <a:buSzPct val="100000"/>
              <a:buChar char="■"/>
            </a:pPr>
            <a:r>
              <a:rPr lang="en"/>
              <a:t>1. Audience Education about Audio and challenges</a:t>
            </a:r>
            <a:endParaRPr/>
          </a:p>
          <a:p>
            <a:pPr indent="-317182" lvl="0" marL="457200" rtl="0" algn="l">
              <a:spcBef>
                <a:spcPts val="0"/>
              </a:spcBef>
              <a:spcAft>
                <a:spcPts val="0"/>
              </a:spcAft>
              <a:buSzPct val="100000"/>
              <a:buChar char="●"/>
            </a:pPr>
            <a:r>
              <a:rPr lang="en"/>
              <a:t>Modeling</a:t>
            </a:r>
            <a:endParaRPr/>
          </a:p>
          <a:p>
            <a:pPr indent="-297497" lvl="1" marL="914400" rtl="0" algn="l">
              <a:spcBef>
                <a:spcPts val="0"/>
              </a:spcBef>
              <a:spcAft>
                <a:spcPts val="0"/>
              </a:spcAft>
              <a:buSzPct val="100000"/>
              <a:buChar char="○"/>
            </a:pPr>
            <a:r>
              <a:rPr lang="en"/>
              <a:t>Text (Tara / Jyoti)</a:t>
            </a:r>
            <a:endParaRPr/>
          </a:p>
          <a:p>
            <a:pPr indent="-297497" lvl="2" marL="1371600" rtl="0" algn="l">
              <a:spcBef>
                <a:spcPts val="0"/>
              </a:spcBef>
              <a:spcAft>
                <a:spcPts val="0"/>
              </a:spcAft>
              <a:buSzPct val="100000"/>
              <a:buChar char="■"/>
            </a:pPr>
            <a:r>
              <a:rPr lang="en"/>
              <a:t>1. Feature creation  2. Transformer Architecture  3. Model performance (Total 4)</a:t>
            </a:r>
            <a:endParaRPr/>
          </a:p>
          <a:p>
            <a:pPr indent="-297497" lvl="1" marL="914400" rtl="0" algn="l">
              <a:spcBef>
                <a:spcPts val="0"/>
              </a:spcBef>
              <a:spcAft>
                <a:spcPts val="0"/>
              </a:spcAft>
              <a:buSzPct val="100000"/>
              <a:buChar char="○"/>
            </a:pPr>
            <a:r>
              <a:rPr lang="en"/>
              <a:t>Audio (Alex /Aman)</a:t>
            </a:r>
            <a:endParaRPr/>
          </a:p>
          <a:p>
            <a:pPr indent="-297497" lvl="2" marL="1371600" rtl="0" algn="l">
              <a:spcBef>
                <a:spcPts val="0"/>
              </a:spcBef>
              <a:spcAft>
                <a:spcPts val="0"/>
              </a:spcAft>
              <a:buSzPct val="100000"/>
              <a:buChar char="■"/>
            </a:pPr>
            <a:r>
              <a:rPr lang="en"/>
              <a:t>1.  Feature creation  2. Model performance (Total 5)</a:t>
            </a:r>
            <a:br>
              <a:rPr lang="en"/>
            </a:br>
            <a:r>
              <a:rPr lang="en"/>
              <a:t>	</a:t>
            </a:r>
            <a:endParaRPr/>
          </a:p>
          <a:p>
            <a:pPr indent="-317182" lvl="0" marL="457200" rtl="0" algn="l">
              <a:spcBef>
                <a:spcPts val="0"/>
              </a:spcBef>
              <a:spcAft>
                <a:spcPts val="0"/>
              </a:spcAft>
              <a:buSzPct val="100000"/>
              <a:buChar char="●"/>
            </a:pPr>
            <a:r>
              <a:rPr lang="en"/>
              <a:t>Mixture of Experts/Combining Analytics (Aman) </a:t>
            </a:r>
            <a:r>
              <a:rPr lang="en" sz="1400"/>
              <a:t>(Total 2)</a:t>
            </a:r>
            <a:endParaRPr/>
          </a:p>
          <a:p>
            <a:pPr indent="-297497" lvl="1" marL="914400" rtl="0" algn="l">
              <a:spcBef>
                <a:spcPts val="0"/>
              </a:spcBef>
              <a:spcAft>
                <a:spcPts val="0"/>
              </a:spcAft>
              <a:buSzPct val="100000"/>
              <a:buChar char="○"/>
            </a:pPr>
            <a:r>
              <a:rPr lang="en"/>
              <a:t>Method of combining predictions</a:t>
            </a:r>
            <a:endParaRPr/>
          </a:p>
          <a:p>
            <a:pPr indent="-297497" lvl="1" marL="914400" rtl="0" algn="l">
              <a:spcBef>
                <a:spcPts val="0"/>
              </a:spcBef>
              <a:spcAft>
                <a:spcPts val="0"/>
              </a:spcAft>
              <a:buSzPct val="100000"/>
              <a:buChar char="○"/>
            </a:pPr>
            <a:r>
              <a:rPr lang="en"/>
              <a:t>Overall performance</a:t>
            </a:r>
            <a:endParaRPr/>
          </a:p>
          <a:p>
            <a:pPr indent="-317182" lvl="0" marL="457200" rtl="0" algn="l">
              <a:spcBef>
                <a:spcPts val="0"/>
              </a:spcBef>
              <a:spcAft>
                <a:spcPts val="0"/>
              </a:spcAft>
              <a:buSzPct val="100000"/>
              <a:buChar char="●"/>
            </a:pPr>
            <a:r>
              <a:rPr lang="en"/>
              <a:t>Conclusion and Business Insights  (Kedar)</a:t>
            </a:r>
            <a:endParaRPr/>
          </a:p>
          <a:p>
            <a:pPr indent="-317182" lvl="0" marL="457200" rtl="0" algn="l">
              <a:spcBef>
                <a:spcPts val="0"/>
              </a:spcBef>
              <a:spcAft>
                <a:spcPts val="0"/>
              </a:spcAft>
              <a:buSzPct val="100000"/>
              <a:buChar char="●"/>
            </a:pPr>
            <a:r>
              <a:rPr lang="en"/>
              <a:t>Future Work {All}</a:t>
            </a:r>
            <a:endParaRPr/>
          </a:p>
          <a:p>
            <a:pPr indent="-317182" lvl="0" marL="457200" rtl="0" algn="l">
              <a:spcBef>
                <a:spcPts val="0"/>
              </a:spcBef>
              <a:spcAft>
                <a:spcPts val="0"/>
              </a:spcAft>
              <a:buSzPct val="100000"/>
              <a:buChar char="●"/>
            </a:pPr>
            <a:r>
              <a:rPr lang="en"/>
              <a:t>Q&amp;A</a:t>
            </a:r>
            <a:endParaRPr/>
          </a:p>
        </p:txBody>
      </p:sp>
      <p:pic>
        <p:nvPicPr>
          <p:cNvPr id="426" name="Google Shape;426;p43"/>
          <p:cNvPicPr preferRelativeResize="0"/>
          <p:nvPr/>
        </p:nvPicPr>
        <p:blipFill>
          <a:blip r:embed="rId3">
            <a:alphaModFix/>
          </a:blip>
          <a:stretch>
            <a:fillRect/>
          </a:stretch>
        </p:blipFill>
        <p:spPr>
          <a:xfrm>
            <a:off x="8352200" y="4120471"/>
            <a:ext cx="538525" cy="703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0" name="Shape 430"/>
        <p:cNvGrpSpPr/>
        <p:nvPr/>
      </p:nvGrpSpPr>
      <p:grpSpPr>
        <a:xfrm>
          <a:off x="0" y="0"/>
          <a:ext cx="0" cy="0"/>
          <a:chOff x="0" y="0"/>
          <a:chExt cx="0" cy="0"/>
        </a:xfrm>
      </p:grpSpPr>
      <p:sp>
        <p:nvSpPr>
          <p:cNvPr id="431" name="Google Shape;43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different CNN models</a:t>
            </a:r>
            <a:endParaRPr/>
          </a:p>
        </p:txBody>
      </p:sp>
      <p:pic>
        <p:nvPicPr>
          <p:cNvPr id="432" name="Google Shape;432;p44"/>
          <p:cNvPicPr preferRelativeResize="0"/>
          <p:nvPr/>
        </p:nvPicPr>
        <p:blipFill>
          <a:blip r:embed="rId3">
            <a:alphaModFix/>
          </a:blip>
          <a:stretch>
            <a:fillRect/>
          </a:stretch>
        </p:blipFill>
        <p:spPr>
          <a:xfrm>
            <a:off x="3341725" y="1097325"/>
            <a:ext cx="5551225" cy="3959476"/>
          </a:xfrm>
          <a:prstGeom prst="rect">
            <a:avLst/>
          </a:prstGeom>
          <a:noFill/>
          <a:ln>
            <a:noFill/>
          </a:ln>
        </p:spPr>
      </p:pic>
      <p:sp>
        <p:nvSpPr>
          <p:cNvPr id="433" name="Google Shape;433;p44"/>
          <p:cNvSpPr txBox="1"/>
          <p:nvPr/>
        </p:nvSpPr>
        <p:spPr>
          <a:xfrm>
            <a:off x="311700" y="1327800"/>
            <a:ext cx="2906400" cy="222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Word CNN model with Bag of words approach</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Word2Vec CNN model </a:t>
            </a:r>
            <a:endParaRPr>
              <a:solidFill>
                <a:schemeClr val="dk2"/>
              </a:solidFill>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LSTM model with sequence length 10 </a:t>
            </a:r>
            <a:endParaRPr>
              <a:solidFill>
                <a:schemeClr val="dk2"/>
              </a:solidFill>
            </a:endParaRPr>
          </a:p>
        </p:txBody>
      </p:sp>
      <p:sp>
        <p:nvSpPr>
          <p:cNvPr id="434" name="Google Shape;434;p44"/>
          <p:cNvSpPr txBox="1"/>
          <p:nvPr/>
        </p:nvSpPr>
        <p:spPr>
          <a:xfrm>
            <a:off x="525025" y="3221300"/>
            <a:ext cx="28167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Word2Vec structure:</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Clr>
                <a:schemeClr val="dk1"/>
              </a:buClr>
              <a:buSzPts val="1100"/>
              <a:buFont typeface="Arial"/>
              <a:buNone/>
            </a:pPr>
            <a:r>
              <a:rPr lang="en">
                <a:solidFill>
                  <a:schemeClr val="dk2"/>
                </a:solidFill>
              </a:rPr>
              <a:t>input layer -&gt; embedding -&gt; convolutional layer -&gt; globalMaxPooling -&gt; dense layer</a:t>
            </a:r>
            <a:endParaRPr sz="1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8" name="Shape 438"/>
        <p:cNvGrpSpPr/>
        <p:nvPr/>
      </p:nvGrpSpPr>
      <p:grpSpPr>
        <a:xfrm>
          <a:off x="0" y="0"/>
          <a:ext cx="0" cy="0"/>
          <a:chOff x="0" y="0"/>
          <a:chExt cx="0" cy="0"/>
        </a:xfrm>
      </p:grpSpPr>
      <p:sp>
        <p:nvSpPr>
          <p:cNvPr id="439" name="Google Shape;43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Analytics - EDA</a:t>
            </a:r>
            <a:endParaRPr/>
          </a:p>
        </p:txBody>
      </p:sp>
      <p:pic>
        <p:nvPicPr>
          <p:cNvPr id="440" name="Google Shape;440;p45"/>
          <p:cNvPicPr preferRelativeResize="0"/>
          <p:nvPr/>
        </p:nvPicPr>
        <p:blipFill>
          <a:blip r:embed="rId3">
            <a:alphaModFix/>
          </a:blip>
          <a:stretch>
            <a:fillRect/>
          </a:stretch>
        </p:blipFill>
        <p:spPr>
          <a:xfrm>
            <a:off x="91375" y="1607900"/>
            <a:ext cx="4394000" cy="3326301"/>
          </a:xfrm>
          <a:prstGeom prst="rect">
            <a:avLst/>
          </a:prstGeom>
          <a:noFill/>
          <a:ln>
            <a:noFill/>
          </a:ln>
        </p:spPr>
      </p:pic>
      <p:pic>
        <p:nvPicPr>
          <p:cNvPr id="441" name="Google Shape;441;p45"/>
          <p:cNvPicPr preferRelativeResize="0"/>
          <p:nvPr/>
        </p:nvPicPr>
        <p:blipFill rotWithShape="1">
          <a:blip r:embed="rId4">
            <a:alphaModFix/>
          </a:blip>
          <a:srcRect b="0" l="0" r="8206" t="0"/>
          <a:stretch/>
        </p:blipFill>
        <p:spPr>
          <a:xfrm>
            <a:off x="4508725" y="1563775"/>
            <a:ext cx="4564523" cy="3370424"/>
          </a:xfrm>
          <a:prstGeom prst="rect">
            <a:avLst/>
          </a:prstGeom>
          <a:noFill/>
          <a:ln>
            <a:noFill/>
          </a:ln>
        </p:spPr>
      </p:pic>
      <p:sp>
        <p:nvSpPr>
          <p:cNvPr id="442" name="Google Shape;442;p45"/>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443" name="Google Shape;443;p45"/>
          <p:cNvSpPr txBox="1"/>
          <p:nvPr/>
        </p:nvSpPr>
        <p:spPr>
          <a:xfrm>
            <a:off x="-246950" y="1146500"/>
            <a:ext cx="4742700" cy="188700"/>
          </a:xfrm>
          <a:prstGeom prst="rect">
            <a:avLst/>
          </a:prstGeom>
          <a:noFill/>
          <a:ln>
            <a:noFill/>
          </a:ln>
        </p:spPr>
        <p:txBody>
          <a:bodyPr anchorCtr="0" anchor="t" bIns="91425" lIns="91425" spcFirstLastPara="1" rIns="91425" wrap="square" tIns="91425">
            <a:noAutofit/>
          </a:bodyPr>
          <a:lstStyle/>
          <a:p>
            <a:pPr indent="-254000" lvl="0" marL="457200" rtl="0" algn="l">
              <a:lnSpc>
                <a:spcPct val="115000"/>
              </a:lnSpc>
              <a:spcBef>
                <a:spcPts val="1200"/>
              </a:spcBef>
              <a:spcAft>
                <a:spcPts val="0"/>
              </a:spcAft>
              <a:buClr>
                <a:schemeClr val="dk1"/>
              </a:buClr>
              <a:buSzPts val="400"/>
              <a:buChar char="●"/>
            </a:pPr>
            <a:r>
              <a:rPr lang="en" sz="1100">
                <a:solidFill>
                  <a:schemeClr val="dk2"/>
                </a:solidFill>
              </a:rPr>
              <a:t>Does the presence of certain entity types correlate with laughter?"</a:t>
            </a:r>
            <a:endParaRPr sz="1100">
              <a:solidFill>
                <a:schemeClr val="dk2"/>
              </a:solidFill>
            </a:endParaRPr>
          </a:p>
          <a:p>
            <a:pPr indent="0" lvl="0" marL="0" rtl="0" algn="l">
              <a:spcBef>
                <a:spcPts val="1200"/>
              </a:spcBef>
              <a:spcAft>
                <a:spcPts val="0"/>
              </a:spcAft>
              <a:buNone/>
            </a:pPr>
            <a:r>
              <a:t/>
            </a:r>
            <a:endParaRPr sz="1100">
              <a:solidFill>
                <a:schemeClr val="dk2"/>
              </a:solidFill>
            </a:endParaRPr>
          </a:p>
        </p:txBody>
      </p:sp>
      <p:sp>
        <p:nvSpPr>
          <p:cNvPr id="444" name="Google Shape;444;p45"/>
          <p:cNvSpPr txBox="1"/>
          <p:nvPr/>
        </p:nvSpPr>
        <p:spPr>
          <a:xfrm>
            <a:off x="4325050" y="1146500"/>
            <a:ext cx="4742700" cy="188700"/>
          </a:xfrm>
          <a:prstGeom prst="rect">
            <a:avLst/>
          </a:prstGeom>
          <a:noFill/>
          <a:ln>
            <a:noFill/>
          </a:ln>
        </p:spPr>
        <p:txBody>
          <a:bodyPr anchorCtr="0" anchor="t" bIns="91425" lIns="91425" spcFirstLastPara="1" rIns="91425" wrap="square" tIns="91425">
            <a:noAutofit/>
          </a:bodyPr>
          <a:lstStyle/>
          <a:p>
            <a:pPr indent="-254000" lvl="0" marL="457200" rtl="0" algn="l">
              <a:lnSpc>
                <a:spcPct val="115000"/>
              </a:lnSpc>
              <a:spcBef>
                <a:spcPts val="1200"/>
              </a:spcBef>
              <a:spcAft>
                <a:spcPts val="0"/>
              </a:spcAft>
              <a:buClr>
                <a:schemeClr val="dk1"/>
              </a:buClr>
              <a:buSzPts val="400"/>
              <a:buChar char="●"/>
            </a:pPr>
            <a:r>
              <a:rPr lang="en" sz="1100">
                <a:solidFill>
                  <a:schemeClr val="dk2"/>
                </a:solidFill>
              </a:rPr>
              <a:t>The role of "unexpectedness" or "contrast" in driving laughter</a:t>
            </a:r>
            <a:endParaRPr sz="1100">
              <a:solidFill>
                <a:schemeClr val="dk2"/>
              </a:solidFill>
            </a:endParaRPr>
          </a:p>
          <a:p>
            <a:pPr indent="0" lvl="0" marL="0" rtl="0" algn="l">
              <a:spcBef>
                <a:spcPts val="1200"/>
              </a:spcBef>
              <a:spcAft>
                <a:spcPts val="0"/>
              </a:spcAft>
              <a:buNone/>
            </a:pPr>
            <a:r>
              <a:t/>
            </a:r>
            <a:endParaRPr sz="11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sp>
        <p:nvSpPr>
          <p:cNvPr id="449" name="Google Shape;449;p46"/>
          <p:cNvSpPr txBox="1"/>
          <p:nvPr/>
        </p:nvSpPr>
        <p:spPr>
          <a:xfrm>
            <a:off x="151225" y="4321000"/>
            <a:ext cx="4932000" cy="613800"/>
          </a:xfrm>
          <a:prstGeom prst="rect">
            <a:avLst/>
          </a:prstGeom>
          <a:noFill/>
          <a:ln>
            <a:noFill/>
          </a:ln>
        </p:spPr>
        <p:txBody>
          <a:bodyPr anchorCtr="0" anchor="t" bIns="91425" lIns="91425" spcFirstLastPara="1" rIns="91425" wrap="square" tIns="91425">
            <a:noAutofit/>
          </a:bodyPr>
          <a:lstStyle/>
          <a:p>
            <a:pPr indent="-203200" lvl="0" marL="203200" rtl="0" algn="l">
              <a:lnSpc>
                <a:spcPct val="115000"/>
              </a:lnSpc>
              <a:spcBef>
                <a:spcPts val="0"/>
              </a:spcBef>
              <a:spcAft>
                <a:spcPts val="0"/>
              </a:spcAft>
              <a:buNone/>
            </a:pPr>
            <a:r>
              <a:rPr i="1" lang="en" sz="1200">
                <a:solidFill>
                  <a:srgbClr val="0E0E0E"/>
                </a:solidFill>
              </a:rPr>
              <a:t>Example:</a:t>
            </a:r>
            <a:endParaRPr i="1" sz="1200">
              <a:solidFill>
                <a:srgbClr val="0E0E0E"/>
              </a:solidFill>
            </a:endParaRPr>
          </a:p>
          <a:p>
            <a:pPr indent="-203200" lvl="0" marL="203200" rtl="0" algn="l">
              <a:lnSpc>
                <a:spcPct val="115000"/>
              </a:lnSpc>
              <a:spcBef>
                <a:spcPts val="0"/>
              </a:spcBef>
              <a:spcAft>
                <a:spcPts val="0"/>
              </a:spcAft>
              <a:buNone/>
            </a:pPr>
            <a:r>
              <a:rPr i="1" lang="en" sz="1200">
                <a:solidFill>
                  <a:srgbClr val="0E0E0E"/>
                </a:solidFill>
              </a:rPr>
              <a:t>“I’m reading a book about anti-gravity. It’s impossible to put down.”</a:t>
            </a:r>
            <a:endParaRPr i="1" sz="1800">
              <a:solidFill>
                <a:schemeClr val="dk2"/>
              </a:solidFill>
            </a:endParaRPr>
          </a:p>
        </p:txBody>
      </p:sp>
      <p:pic>
        <p:nvPicPr>
          <p:cNvPr id="450" name="Google Shape;450;p46"/>
          <p:cNvPicPr preferRelativeResize="0"/>
          <p:nvPr/>
        </p:nvPicPr>
        <p:blipFill rotWithShape="1">
          <a:blip r:embed="rId3">
            <a:alphaModFix/>
          </a:blip>
          <a:srcRect b="0" l="0" r="4961" t="0"/>
          <a:stretch/>
        </p:blipFill>
        <p:spPr>
          <a:xfrm>
            <a:off x="4394425" y="1141525"/>
            <a:ext cx="4486707" cy="2758900"/>
          </a:xfrm>
          <a:prstGeom prst="rect">
            <a:avLst/>
          </a:prstGeom>
          <a:noFill/>
          <a:ln>
            <a:noFill/>
          </a:ln>
        </p:spPr>
      </p:pic>
      <p:sp>
        <p:nvSpPr>
          <p:cNvPr id="451" name="Google Shape;451;p46"/>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
        <p:nvSpPr>
          <p:cNvPr id="452" name="Google Shape;452;p46"/>
          <p:cNvSpPr txBox="1"/>
          <p:nvPr/>
        </p:nvSpPr>
        <p:spPr>
          <a:xfrm>
            <a:off x="4172650" y="765500"/>
            <a:ext cx="5208300" cy="188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100">
                <a:solidFill>
                  <a:schemeClr val="dk2"/>
                </a:solidFill>
              </a:rPr>
              <a:t>Profanity and Punchlines: Does Explicit Language Make Us Laugh?</a:t>
            </a:r>
            <a:endParaRPr sz="1100">
              <a:solidFill>
                <a:schemeClr val="dk2"/>
              </a:solidFill>
            </a:endParaRPr>
          </a:p>
          <a:p>
            <a:pPr indent="0" lvl="0" marL="0" rtl="0" algn="l">
              <a:spcBef>
                <a:spcPts val="1200"/>
              </a:spcBef>
              <a:spcAft>
                <a:spcPts val="0"/>
              </a:spcAft>
              <a:buNone/>
            </a:pPr>
            <a:r>
              <a:t/>
            </a:r>
            <a:endParaRPr sz="1100">
              <a:solidFill>
                <a:schemeClr val="dk2"/>
              </a:solidFill>
            </a:endParaRPr>
          </a:p>
        </p:txBody>
      </p:sp>
      <p:sp>
        <p:nvSpPr>
          <p:cNvPr id="453" name="Google Shape;453;p46"/>
          <p:cNvSpPr txBox="1"/>
          <p:nvPr>
            <p:ph type="title"/>
          </p:nvPr>
        </p:nvSpPr>
        <p:spPr>
          <a:xfrm>
            <a:off x="831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Analytics - More EDA</a:t>
            </a:r>
            <a:endParaRPr/>
          </a:p>
        </p:txBody>
      </p:sp>
      <p:sp>
        <p:nvSpPr>
          <p:cNvPr id="454" name="Google Shape;454;p46"/>
          <p:cNvSpPr txBox="1"/>
          <p:nvPr/>
        </p:nvSpPr>
        <p:spPr>
          <a:xfrm>
            <a:off x="-551750" y="765500"/>
            <a:ext cx="5208300" cy="188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1200"/>
              </a:spcBef>
              <a:spcAft>
                <a:spcPts val="1200"/>
              </a:spcAft>
              <a:buNone/>
            </a:pPr>
            <a:r>
              <a:rPr lang="en" sz="1100">
                <a:solidFill>
                  <a:schemeClr val="dk2"/>
                </a:solidFill>
              </a:rPr>
              <a:t>Low Similarity, Big Laughs</a:t>
            </a:r>
            <a:endParaRPr sz="1100">
              <a:solidFill>
                <a:schemeClr val="dk2"/>
              </a:solidFill>
            </a:endParaRPr>
          </a:p>
        </p:txBody>
      </p:sp>
      <p:sp>
        <p:nvSpPr>
          <p:cNvPr id="455" name="Google Shape;455;p46"/>
          <p:cNvSpPr/>
          <p:nvPr/>
        </p:nvSpPr>
        <p:spPr>
          <a:xfrm>
            <a:off x="16475" y="1142250"/>
            <a:ext cx="4438500" cy="5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6" name="Google Shape;456;p46"/>
          <p:cNvPicPr preferRelativeResize="0"/>
          <p:nvPr/>
        </p:nvPicPr>
        <p:blipFill>
          <a:blip r:embed="rId4">
            <a:alphaModFix/>
          </a:blip>
          <a:stretch>
            <a:fillRect/>
          </a:stretch>
        </p:blipFill>
        <p:spPr>
          <a:xfrm>
            <a:off x="0" y="1194450"/>
            <a:ext cx="4438501" cy="2705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pic>
        <p:nvPicPr>
          <p:cNvPr id="461" name="Google Shape;461;p47"/>
          <p:cNvPicPr preferRelativeResize="0"/>
          <p:nvPr/>
        </p:nvPicPr>
        <p:blipFill>
          <a:blip r:embed="rId3">
            <a:alphaModFix/>
          </a:blip>
          <a:stretch>
            <a:fillRect/>
          </a:stretch>
        </p:blipFill>
        <p:spPr>
          <a:xfrm>
            <a:off x="1273800" y="854425"/>
            <a:ext cx="6607949" cy="4136674"/>
          </a:xfrm>
          <a:prstGeom prst="rect">
            <a:avLst/>
          </a:prstGeom>
          <a:noFill/>
          <a:ln>
            <a:noFill/>
          </a:ln>
        </p:spPr>
      </p:pic>
      <p:sp>
        <p:nvSpPr>
          <p:cNvPr id="462" name="Google Shape;46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 EDA</a:t>
            </a:r>
            <a:endParaRPr/>
          </a:p>
        </p:txBody>
      </p:sp>
      <p:pic>
        <p:nvPicPr>
          <p:cNvPr id="463" name="Google Shape;463;p47"/>
          <p:cNvPicPr preferRelativeResize="0"/>
          <p:nvPr/>
        </p:nvPicPr>
        <p:blipFill>
          <a:blip r:embed="rId4">
            <a:alphaModFix/>
          </a:blip>
          <a:stretch>
            <a:fillRect/>
          </a:stretch>
        </p:blipFill>
        <p:spPr>
          <a:xfrm>
            <a:off x="2530150" y="4950750"/>
            <a:ext cx="153575" cy="168925"/>
          </a:xfrm>
          <a:prstGeom prst="rect">
            <a:avLst/>
          </a:prstGeom>
          <a:noFill/>
          <a:ln>
            <a:noFill/>
          </a:ln>
        </p:spPr>
      </p:pic>
      <p:pic>
        <p:nvPicPr>
          <p:cNvPr id="464" name="Google Shape;464;p47"/>
          <p:cNvPicPr preferRelativeResize="0"/>
          <p:nvPr/>
        </p:nvPicPr>
        <p:blipFill rotWithShape="1">
          <a:blip r:embed="rId5">
            <a:alphaModFix/>
          </a:blip>
          <a:srcRect b="0" l="0" r="0" t="0"/>
          <a:stretch/>
        </p:blipFill>
        <p:spPr>
          <a:xfrm>
            <a:off x="5391550" y="4950738"/>
            <a:ext cx="153575" cy="168931"/>
          </a:xfrm>
          <a:prstGeom prst="rect">
            <a:avLst/>
          </a:prstGeom>
          <a:noFill/>
          <a:ln>
            <a:noFill/>
          </a:ln>
        </p:spPr>
      </p:pic>
      <p:sp>
        <p:nvSpPr>
          <p:cNvPr id="465" name="Google Shape;465;p47"/>
          <p:cNvSpPr txBox="1"/>
          <p:nvPr/>
        </p:nvSpPr>
        <p:spPr>
          <a:xfrm>
            <a:off x="5496250" y="4903075"/>
            <a:ext cx="22137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No Laughter in next 10 seconds interval</a:t>
            </a:r>
            <a:endParaRPr sz="900">
              <a:solidFill>
                <a:schemeClr val="dk2"/>
              </a:solidFill>
            </a:endParaRPr>
          </a:p>
        </p:txBody>
      </p:sp>
      <p:sp>
        <p:nvSpPr>
          <p:cNvPr id="466" name="Google Shape;466;p47"/>
          <p:cNvSpPr txBox="1"/>
          <p:nvPr/>
        </p:nvSpPr>
        <p:spPr>
          <a:xfrm>
            <a:off x="2647775" y="4903075"/>
            <a:ext cx="23124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Laughter in next 10 seconds interval</a:t>
            </a:r>
            <a:endParaRPr sz="900">
              <a:solidFill>
                <a:schemeClr val="dk2"/>
              </a:solidFill>
            </a:endParaRPr>
          </a:p>
        </p:txBody>
      </p:sp>
      <p:pic>
        <p:nvPicPr>
          <p:cNvPr id="467" name="Google Shape;467;p47"/>
          <p:cNvPicPr preferRelativeResize="0"/>
          <p:nvPr/>
        </p:nvPicPr>
        <p:blipFill>
          <a:blip r:embed="rId6">
            <a:alphaModFix/>
          </a:blip>
          <a:stretch>
            <a:fillRect/>
          </a:stretch>
        </p:blipFill>
        <p:spPr>
          <a:xfrm>
            <a:off x="8352200" y="4425271"/>
            <a:ext cx="538525" cy="703750"/>
          </a:xfrm>
          <a:prstGeom prst="rect">
            <a:avLst/>
          </a:prstGeom>
          <a:noFill/>
          <a:ln>
            <a:noFill/>
          </a:ln>
        </p:spPr>
      </p:pic>
      <p:sp>
        <p:nvSpPr>
          <p:cNvPr id="468" name="Google Shape;468;p47"/>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2" name="Shape 472"/>
        <p:cNvGrpSpPr/>
        <p:nvPr/>
      </p:nvGrpSpPr>
      <p:grpSpPr>
        <a:xfrm>
          <a:off x="0" y="0"/>
          <a:ext cx="0" cy="0"/>
          <a:chOff x="0" y="0"/>
          <a:chExt cx="0" cy="0"/>
        </a:xfrm>
      </p:grpSpPr>
      <p:sp>
        <p:nvSpPr>
          <p:cNvPr id="473" name="Google Shape;47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 - Seconds per Laugh</a:t>
            </a:r>
            <a:endParaRPr/>
          </a:p>
        </p:txBody>
      </p:sp>
      <p:sp>
        <p:nvSpPr>
          <p:cNvPr id="474" name="Google Shape;474;p48"/>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pic>
        <p:nvPicPr>
          <p:cNvPr id="475" name="Google Shape;475;p48"/>
          <p:cNvPicPr preferRelativeResize="0"/>
          <p:nvPr/>
        </p:nvPicPr>
        <p:blipFill>
          <a:blip r:embed="rId3">
            <a:alphaModFix/>
          </a:blip>
          <a:stretch>
            <a:fillRect/>
          </a:stretch>
        </p:blipFill>
        <p:spPr>
          <a:xfrm>
            <a:off x="1360873" y="941523"/>
            <a:ext cx="6422251" cy="41050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49"/>
          <p:cNvSpPr/>
          <p:nvPr/>
        </p:nvSpPr>
        <p:spPr>
          <a:xfrm>
            <a:off x="1328225" y="2956475"/>
            <a:ext cx="2081100" cy="15780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 Audio Spectrogram Transformer (AST)</a:t>
            </a:r>
            <a:endParaRPr sz="2000"/>
          </a:p>
        </p:txBody>
      </p:sp>
      <p:pic>
        <p:nvPicPr>
          <p:cNvPr id="482" name="Google Shape;482;p49"/>
          <p:cNvPicPr preferRelativeResize="0"/>
          <p:nvPr/>
        </p:nvPicPr>
        <p:blipFill>
          <a:blip r:embed="rId3">
            <a:alphaModFix/>
          </a:blip>
          <a:stretch>
            <a:fillRect/>
          </a:stretch>
        </p:blipFill>
        <p:spPr>
          <a:xfrm>
            <a:off x="2089525" y="4605900"/>
            <a:ext cx="521750" cy="370075"/>
          </a:xfrm>
          <a:prstGeom prst="rect">
            <a:avLst/>
          </a:prstGeom>
          <a:noFill/>
          <a:ln>
            <a:noFill/>
          </a:ln>
        </p:spPr>
      </p:pic>
      <p:cxnSp>
        <p:nvCxnSpPr>
          <p:cNvPr id="483" name="Google Shape;483;p49"/>
          <p:cNvCxnSpPr/>
          <p:nvPr/>
        </p:nvCxnSpPr>
        <p:spPr>
          <a:xfrm rot="10800000">
            <a:off x="2346950" y="4331400"/>
            <a:ext cx="6900" cy="36330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p49"/>
          <p:cNvCxnSpPr/>
          <p:nvPr/>
        </p:nvCxnSpPr>
        <p:spPr>
          <a:xfrm rot="10800000">
            <a:off x="2023475" y="4403400"/>
            <a:ext cx="213600" cy="278700"/>
          </a:xfrm>
          <a:prstGeom prst="straightConnector1">
            <a:avLst/>
          </a:prstGeom>
          <a:noFill/>
          <a:ln cap="flat" cmpd="sng" w="9525">
            <a:solidFill>
              <a:schemeClr val="dk2"/>
            </a:solidFill>
            <a:prstDash val="solid"/>
            <a:round/>
            <a:headEnd len="med" w="med" type="none"/>
            <a:tailEnd len="med" w="med" type="triangle"/>
          </a:ln>
        </p:spPr>
      </p:cxnSp>
      <p:cxnSp>
        <p:nvCxnSpPr>
          <p:cNvPr id="485" name="Google Shape;485;p49"/>
          <p:cNvCxnSpPr/>
          <p:nvPr/>
        </p:nvCxnSpPr>
        <p:spPr>
          <a:xfrm flipH="1" rot="10800000">
            <a:off x="2463725" y="4390800"/>
            <a:ext cx="243300" cy="303900"/>
          </a:xfrm>
          <a:prstGeom prst="straightConnector1">
            <a:avLst/>
          </a:prstGeom>
          <a:noFill/>
          <a:ln cap="flat" cmpd="sng" w="9525">
            <a:solidFill>
              <a:schemeClr val="dk2"/>
            </a:solidFill>
            <a:prstDash val="solid"/>
            <a:round/>
            <a:headEnd len="med" w="med" type="none"/>
            <a:tailEnd len="med" w="med" type="triangle"/>
          </a:ln>
        </p:spPr>
      </p:cxnSp>
      <p:sp>
        <p:nvSpPr>
          <p:cNvPr id="486" name="Google Shape;486;p49"/>
          <p:cNvSpPr/>
          <p:nvPr/>
        </p:nvSpPr>
        <p:spPr>
          <a:xfrm>
            <a:off x="1465175" y="4204500"/>
            <a:ext cx="558300" cy="12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Conv 1</a:t>
            </a:r>
            <a:endParaRPr sz="900"/>
          </a:p>
        </p:txBody>
      </p:sp>
      <p:sp>
        <p:nvSpPr>
          <p:cNvPr id="487" name="Google Shape;487;p49"/>
          <p:cNvSpPr/>
          <p:nvPr/>
        </p:nvSpPr>
        <p:spPr>
          <a:xfrm>
            <a:off x="2071250" y="4077600"/>
            <a:ext cx="558300" cy="12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Conv 2</a:t>
            </a:r>
            <a:endParaRPr sz="900"/>
          </a:p>
        </p:txBody>
      </p:sp>
      <p:sp>
        <p:nvSpPr>
          <p:cNvPr id="488" name="Google Shape;488;p49"/>
          <p:cNvSpPr/>
          <p:nvPr/>
        </p:nvSpPr>
        <p:spPr>
          <a:xfrm>
            <a:off x="2611275" y="4234200"/>
            <a:ext cx="558300" cy="12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Conv n</a:t>
            </a:r>
            <a:endParaRPr sz="900"/>
          </a:p>
        </p:txBody>
      </p:sp>
      <p:cxnSp>
        <p:nvCxnSpPr>
          <p:cNvPr id="489" name="Google Shape;489;p49"/>
          <p:cNvCxnSpPr/>
          <p:nvPr/>
        </p:nvCxnSpPr>
        <p:spPr>
          <a:xfrm rot="10800000">
            <a:off x="2346950" y="3789875"/>
            <a:ext cx="6900" cy="236700"/>
          </a:xfrm>
          <a:prstGeom prst="straightConnector1">
            <a:avLst/>
          </a:prstGeom>
          <a:noFill/>
          <a:ln cap="flat" cmpd="sng" w="9525">
            <a:solidFill>
              <a:schemeClr val="dk2"/>
            </a:solidFill>
            <a:prstDash val="solid"/>
            <a:round/>
            <a:headEnd len="med" w="med" type="none"/>
            <a:tailEnd len="med" w="med" type="triangle"/>
          </a:ln>
        </p:spPr>
      </p:cxnSp>
      <p:cxnSp>
        <p:nvCxnSpPr>
          <p:cNvPr id="490" name="Google Shape;490;p49"/>
          <p:cNvCxnSpPr/>
          <p:nvPr/>
        </p:nvCxnSpPr>
        <p:spPr>
          <a:xfrm rot="10800000">
            <a:off x="2886975" y="3789875"/>
            <a:ext cx="6900" cy="236700"/>
          </a:xfrm>
          <a:prstGeom prst="straightConnector1">
            <a:avLst/>
          </a:prstGeom>
          <a:noFill/>
          <a:ln cap="flat" cmpd="sng" w="9525">
            <a:solidFill>
              <a:schemeClr val="dk2"/>
            </a:solidFill>
            <a:prstDash val="solid"/>
            <a:round/>
            <a:headEnd len="med" w="med" type="none"/>
            <a:tailEnd len="med" w="med" type="triangle"/>
          </a:ln>
        </p:spPr>
      </p:cxnSp>
      <p:cxnSp>
        <p:nvCxnSpPr>
          <p:cNvPr id="491" name="Google Shape;491;p49"/>
          <p:cNvCxnSpPr/>
          <p:nvPr/>
        </p:nvCxnSpPr>
        <p:spPr>
          <a:xfrm rot="10800000">
            <a:off x="1740875" y="3789875"/>
            <a:ext cx="6900" cy="236700"/>
          </a:xfrm>
          <a:prstGeom prst="straightConnector1">
            <a:avLst/>
          </a:prstGeom>
          <a:noFill/>
          <a:ln cap="flat" cmpd="sng" w="9525">
            <a:solidFill>
              <a:schemeClr val="dk2"/>
            </a:solidFill>
            <a:prstDash val="solid"/>
            <a:round/>
            <a:headEnd len="med" w="med" type="none"/>
            <a:tailEnd len="med" w="med" type="triangle"/>
          </a:ln>
        </p:spPr>
      </p:cxnSp>
      <p:sp>
        <p:nvSpPr>
          <p:cNvPr id="492" name="Google Shape;492;p49"/>
          <p:cNvSpPr/>
          <p:nvPr/>
        </p:nvSpPr>
        <p:spPr>
          <a:xfrm>
            <a:off x="1449500" y="3036350"/>
            <a:ext cx="18018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Encoder Layers (12 layers)</a:t>
            </a:r>
            <a:endParaRPr sz="900"/>
          </a:p>
        </p:txBody>
      </p:sp>
      <p:sp>
        <p:nvSpPr>
          <p:cNvPr id="493" name="Google Shape;493;p49"/>
          <p:cNvSpPr/>
          <p:nvPr/>
        </p:nvSpPr>
        <p:spPr>
          <a:xfrm>
            <a:off x="1449500" y="3451738"/>
            <a:ext cx="18018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Linear Projections</a:t>
            </a:r>
            <a:endParaRPr sz="900"/>
          </a:p>
        </p:txBody>
      </p:sp>
      <p:sp>
        <p:nvSpPr>
          <p:cNvPr id="494" name="Google Shape;494;p49"/>
          <p:cNvSpPr/>
          <p:nvPr/>
        </p:nvSpPr>
        <p:spPr>
          <a:xfrm>
            <a:off x="1328225" y="1523000"/>
            <a:ext cx="2081100" cy="1315200"/>
          </a:xfrm>
          <a:prstGeom prst="roundRect">
            <a:avLst>
              <a:gd fmla="val 16667" name="adj"/>
            </a:avLst>
          </a:prstGeom>
          <a:solidFill>
            <a:srgbClr val="B6D7A8"/>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t>Classification Layer</a:t>
            </a:r>
            <a:endParaRPr sz="900" u="sng"/>
          </a:p>
          <a:p>
            <a:pPr indent="0" lvl="0" marL="0" rtl="0" algn="ctr">
              <a:spcBef>
                <a:spcPts val="0"/>
              </a:spcBef>
              <a:spcAft>
                <a:spcPts val="0"/>
              </a:spcAft>
              <a:buNone/>
            </a:pPr>
            <a:r>
              <a:t/>
            </a:r>
            <a:endParaRPr sz="800"/>
          </a:p>
          <a:p>
            <a:pPr indent="0" lvl="0" marL="0" rtl="0" algn="ctr">
              <a:spcBef>
                <a:spcPts val="0"/>
              </a:spcBef>
              <a:spcAft>
                <a:spcPts val="0"/>
              </a:spcAft>
              <a:buNone/>
            </a:pPr>
            <a:r>
              <a:rPr lang="en" sz="800"/>
              <a:t>Layer 1 (768 - &gt; 256)</a:t>
            </a:r>
            <a:endParaRPr sz="800"/>
          </a:p>
          <a:p>
            <a:pPr indent="0" lvl="0" marL="0" rtl="0" algn="ctr">
              <a:spcBef>
                <a:spcPts val="0"/>
              </a:spcBef>
              <a:spcAft>
                <a:spcPts val="0"/>
              </a:spcAft>
              <a:buNone/>
            </a:pPr>
            <a:r>
              <a:rPr lang="en" sz="800"/>
              <a:t>ReLu + 30 % Dropout</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a:t>Layer 2 (256 -&gt; 64)</a:t>
            </a:r>
            <a:endParaRPr sz="800"/>
          </a:p>
          <a:p>
            <a:pPr indent="0" lvl="0" marL="0" rtl="0" algn="ctr">
              <a:spcBef>
                <a:spcPts val="0"/>
              </a:spcBef>
              <a:spcAft>
                <a:spcPts val="0"/>
              </a:spcAft>
              <a:buNone/>
            </a:pPr>
            <a:r>
              <a:rPr lang="en" sz="800">
                <a:solidFill>
                  <a:schemeClr val="dk1"/>
                </a:solidFill>
              </a:rPr>
              <a:t>ReLu + 30 % Dropout</a:t>
            </a:r>
            <a:endParaRPr sz="800">
              <a:solidFill>
                <a:schemeClr val="dk1"/>
              </a:solidFill>
            </a:endParaRPr>
          </a:p>
          <a:p>
            <a:pPr indent="0" lvl="0" marL="0" rtl="0" algn="ctr">
              <a:spcBef>
                <a:spcPts val="0"/>
              </a:spcBef>
              <a:spcAft>
                <a:spcPts val="0"/>
              </a:spcAft>
              <a:buNone/>
            </a:pPr>
            <a:r>
              <a:t/>
            </a:r>
            <a:endParaRPr sz="800">
              <a:solidFill>
                <a:schemeClr val="dk1"/>
              </a:solidFill>
            </a:endParaRPr>
          </a:p>
          <a:p>
            <a:pPr indent="0" lvl="0" marL="0" rtl="0" algn="ctr">
              <a:spcBef>
                <a:spcPts val="0"/>
              </a:spcBef>
              <a:spcAft>
                <a:spcPts val="0"/>
              </a:spcAft>
              <a:buNone/>
            </a:pPr>
            <a:r>
              <a:rPr lang="en" sz="800">
                <a:solidFill>
                  <a:schemeClr val="dk1"/>
                </a:solidFill>
              </a:rPr>
              <a:t>Layer 3 (64 -&gt; 1)</a:t>
            </a:r>
            <a:endParaRPr sz="800"/>
          </a:p>
        </p:txBody>
      </p:sp>
      <p:sp>
        <p:nvSpPr>
          <p:cNvPr id="495" name="Google Shape;495;p49"/>
          <p:cNvSpPr/>
          <p:nvPr/>
        </p:nvSpPr>
        <p:spPr>
          <a:xfrm>
            <a:off x="1449500" y="1088150"/>
            <a:ext cx="18018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a:t>
            </a:r>
            <a:endParaRPr sz="900"/>
          </a:p>
        </p:txBody>
      </p:sp>
      <p:cxnSp>
        <p:nvCxnSpPr>
          <p:cNvPr id="496" name="Google Shape;496;p49"/>
          <p:cNvCxnSpPr>
            <a:stCxn id="493" idx="0"/>
            <a:endCxn id="492" idx="2"/>
          </p:cNvCxnSpPr>
          <p:nvPr/>
        </p:nvCxnSpPr>
        <p:spPr>
          <a:xfrm rot="10800000">
            <a:off x="2350400" y="3272938"/>
            <a:ext cx="0" cy="178800"/>
          </a:xfrm>
          <a:prstGeom prst="straightConnector1">
            <a:avLst/>
          </a:prstGeom>
          <a:noFill/>
          <a:ln cap="flat" cmpd="sng" w="9525">
            <a:solidFill>
              <a:schemeClr val="dk2"/>
            </a:solidFill>
            <a:prstDash val="solid"/>
            <a:round/>
            <a:headEnd len="med" w="med" type="none"/>
            <a:tailEnd len="med" w="med" type="triangle"/>
          </a:ln>
        </p:spPr>
      </p:cxnSp>
      <p:cxnSp>
        <p:nvCxnSpPr>
          <p:cNvPr id="497" name="Google Shape;497;p49"/>
          <p:cNvCxnSpPr/>
          <p:nvPr/>
        </p:nvCxnSpPr>
        <p:spPr>
          <a:xfrm rot="10800000">
            <a:off x="2350400" y="2838188"/>
            <a:ext cx="0" cy="178800"/>
          </a:xfrm>
          <a:prstGeom prst="straightConnector1">
            <a:avLst/>
          </a:prstGeom>
          <a:noFill/>
          <a:ln cap="flat" cmpd="sng" w="9525">
            <a:solidFill>
              <a:schemeClr val="dk2"/>
            </a:solidFill>
            <a:prstDash val="solid"/>
            <a:round/>
            <a:headEnd len="med" w="med" type="none"/>
            <a:tailEnd len="med" w="med" type="triangle"/>
          </a:ln>
        </p:spPr>
      </p:cxnSp>
      <p:cxnSp>
        <p:nvCxnSpPr>
          <p:cNvPr id="498" name="Google Shape;498;p49"/>
          <p:cNvCxnSpPr/>
          <p:nvPr/>
        </p:nvCxnSpPr>
        <p:spPr>
          <a:xfrm rot="10800000">
            <a:off x="2350400" y="1324838"/>
            <a:ext cx="0" cy="178800"/>
          </a:xfrm>
          <a:prstGeom prst="straightConnector1">
            <a:avLst/>
          </a:prstGeom>
          <a:noFill/>
          <a:ln cap="flat" cmpd="sng" w="9525">
            <a:solidFill>
              <a:schemeClr val="dk2"/>
            </a:solidFill>
            <a:prstDash val="solid"/>
            <a:round/>
            <a:headEnd len="med" w="med" type="none"/>
            <a:tailEnd len="med" w="med" type="triangle"/>
          </a:ln>
        </p:spPr>
      </p:cxnSp>
      <p:sp>
        <p:nvSpPr>
          <p:cNvPr id="499" name="Google Shape;499;p49"/>
          <p:cNvSpPr txBox="1"/>
          <p:nvPr/>
        </p:nvSpPr>
        <p:spPr>
          <a:xfrm rot="-5400000">
            <a:off x="634500" y="3679950"/>
            <a:ext cx="9813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rPr>
              <a:t>Frozen Layers</a:t>
            </a:r>
            <a:endParaRPr i="1" sz="900">
              <a:solidFill>
                <a:schemeClr val="dk2"/>
              </a:solidFill>
            </a:endParaRPr>
          </a:p>
        </p:txBody>
      </p:sp>
      <p:sp>
        <p:nvSpPr>
          <p:cNvPr id="500" name="Google Shape;500;p49"/>
          <p:cNvSpPr txBox="1"/>
          <p:nvPr/>
        </p:nvSpPr>
        <p:spPr>
          <a:xfrm rot="-5400000">
            <a:off x="555150" y="2061213"/>
            <a:ext cx="11400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rPr>
              <a:t>Fine Tuned Layers</a:t>
            </a:r>
            <a:endParaRPr i="1" sz="900">
              <a:solidFill>
                <a:schemeClr val="dk2"/>
              </a:solidFill>
            </a:endParaRPr>
          </a:p>
        </p:txBody>
      </p:sp>
      <p:sp>
        <p:nvSpPr>
          <p:cNvPr id="501" name="Google Shape;501;p49"/>
          <p:cNvSpPr txBox="1"/>
          <p:nvPr/>
        </p:nvSpPr>
        <p:spPr>
          <a:xfrm>
            <a:off x="1766000" y="4906850"/>
            <a:ext cx="11688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rPr>
              <a:t>Input Spectrogram</a:t>
            </a:r>
            <a:endParaRPr i="1" sz="900">
              <a:solidFill>
                <a:schemeClr val="dk2"/>
              </a:solidFill>
            </a:endParaRPr>
          </a:p>
        </p:txBody>
      </p:sp>
      <p:sp>
        <p:nvSpPr>
          <p:cNvPr id="502" name="Google Shape;502;p49"/>
          <p:cNvSpPr txBox="1"/>
          <p:nvPr/>
        </p:nvSpPr>
        <p:spPr>
          <a:xfrm>
            <a:off x="4685375" y="4911050"/>
            <a:ext cx="4416000" cy="160800"/>
          </a:xfrm>
          <a:prstGeom prst="rect">
            <a:avLst/>
          </a:prstGeom>
          <a:noFill/>
          <a:ln>
            <a:noFill/>
          </a:ln>
        </p:spPr>
        <p:txBody>
          <a:bodyPr anchorCtr="0" anchor="t" bIns="91425" lIns="91425" spcFirstLastPara="1" rIns="91425" wrap="square" tIns="91425">
            <a:noAutofit/>
          </a:bodyPr>
          <a:lstStyle/>
          <a:p>
            <a:pPr indent="0" lvl="0" marL="457200" rtl="0" algn="r">
              <a:spcBef>
                <a:spcPts val="0"/>
              </a:spcBef>
              <a:spcAft>
                <a:spcPts val="0"/>
              </a:spcAft>
              <a:buNone/>
            </a:pPr>
            <a:r>
              <a:rPr i="1" lang="en" sz="800" u="sng">
                <a:solidFill>
                  <a:schemeClr val="hlink"/>
                </a:solidFill>
                <a:hlinkClick r:id="rId4"/>
              </a:rPr>
              <a:t>*AST - Audio Spectrogram Transformer ,  Yuan Gong et. al.</a:t>
            </a:r>
            <a:endParaRPr i="1" sz="800">
              <a:solidFill>
                <a:schemeClr val="dk2"/>
              </a:solidFill>
            </a:endParaRPr>
          </a:p>
        </p:txBody>
      </p:sp>
      <p:graphicFrame>
        <p:nvGraphicFramePr>
          <p:cNvPr id="503" name="Google Shape;503;p49"/>
          <p:cNvGraphicFramePr/>
          <p:nvPr/>
        </p:nvGraphicFramePr>
        <p:xfrm>
          <a:off x="4294100" y="1017725"/>
          <a:ext cx="3000000" cy="3000000"/>
        </p:xfrm>
        <a:graphic>
          <a:graphicData uri="http://schemas.openxmlformats.org/drawingml/2006/table">
            <a:tbl>
              <a:tblPr>
                <a:noFill/>
                <a:tableStyleId>{9F0F1DAA-EAA2-478D-984E-A53AAC784596}</a:tableStyleId>
              </a:tblPr>
              <a:tblGrid>
                <a:gridCol w="1996475"/>
                <a:gridCol w="2236350"/>
              </a:tblGrid>
              <a:tr h="381000">
                <a:tc>
                  <a:txBody>
                    <a:bodyPr/>
                    <a:lstStyle/>
                    <a:p>
                      <a:pPr indent="0" lvl="0" marL="0" rtl="0" algn="ctr">
                        <a:spcBef>
                          <a:spcPts val="0"/>
                        </a:spcBef>
                        <a:spcAft>
                          <a:spcPts val="0"/>
                        </a:spcAft>
                        <a:buNone/>
                      </a:pPr>
                      <a:r>
                        <a:rPr b="1" lang="en" sz="1200"/>
                        <a:t>Model</a:t>
                      </a:r>
                      <a:endParaRPr b="1" sz="1200"/>
                    </a:p>
                  </a:txBody>
                  <a:tcPr marT="91425" marB="91425" marR="91425" marL="91425"/>
                </a:tc>
                <a:tc>
                  <a:txBody>
                    <a:bodyPr/>
                    <a:lstStyle/>
                    <a:p>
                      <a:pPr indent="0" lvl="0" marL="0" rtl="0" algn="ctr">
                        <a:spcBef>
                          <a:spcPts val="0"/>
                        </a:spcBef>
                        <a:spcAft>
                          <a:spcPts val="0"/>
                        </a:spcAft>
                        <a:buNone/>
                      </a:pPr>
                      <a:r>
                        <a:rPr b="1" lang="en" sz="1200"/>
                        <a:t>Performance</a:t>
                      </a:r>
                      <a:endParaRPr b="1" sz="1200"/>
                    </a:p>
                  </a:txBody>
                  <a:tcPr marT="91425" marB="91425" marR="91425" marL="91425"/>
                </a:tc>
              </a:tr>
              <a:tr h="381000">
                <a:tc>
                  <a:txBody>
                    <a:bodyPr/>
                    <a:lstStyle/>
                    <a:p>
                      <a:pPr indent="0" lvl="0" marL="0" rtl="0" algn="ctr">
                        <a:spcBef>
                          <a:spcPts val="0"/>
                        </a:spcBef>
                        <a:spcAft>
                          <a:spcPts val="0"/>
                        </a:spcAft>
                        <a:buNone/>
                      </a:pPr>
                      <a:r>
                        <a:rPr lang="en" sz="1100"/>
                        <a:t>CNN</a:t>
                      </a:r>
                      <a:br>
                        <a:rPr lang="en" sz="1100"/>
                      </a:br>
                      <a:r>
                        <a:rPr lang="en" sz="900"/>
                        <a:t>3 convolution layers</a:t>
                      </a:r>
                      <a:endParaRPr sz="900"/>
                    </a:p>
                  </a:txBody>
                  <a:tcPr marT="91425" marB="91425" marR="91425" marL="91425"/>
                </a:tc>
                <a:tc>
                  <a:txBody>
                    <a:bodyPr/>
                    <a:lstStyle/>
                    <a:p>
                      <a:pPr indent="0" lvl="0" marL="0" rtl="0" algn="ctr">
                        <a:spcBef>
                          <a:spcPts val="0"/>
                        </a:spcBef>
                        <a:spcAft>
                          <a:spcPts val="0"/>
                        </a:spcAft>
                        <a:buNone/>
                      </a:pPr>
                      <a:r>
                        <a:rPr lang="en" sz="1100"/>
                        <a:t>AUC 50%</a:t>
                      </a:r>
                      <a:br>
                        <a:rPr b="1" lang="en" sz="1200"/>
                      </a:br>
                      <a:r>
                        <a:rPr i="1" lang="en" sz="900"/>
                        <a:t>Pred = Prior of majority class</a:t>
                      </a:r>
                      <a:endParaRPr i="1" sz="900"/>
                    </a:p>
                  </a:txBody>
                  <a:tcPr marT="91425" marB="91425" marR="91425" marL="91425"/>
                </a:tc>
              </a:tr>
              <a:tr h="381000">
                <a:tc>
                  <a:txBody>
                    <a:bodyPr/>
                    <a:lstStyle/>
                    <a:p>
                      <a:pPr indent="0" lvl="0" marL="0" rtl="0" algn="ctr">
                        <a:spcBef>
                          <a:spcPts val="0"/>
                        </a:spcBef>
                        <a:spcAft>
                          <a:spcPts val="0"/>
                        </a:spcAft>
                        <a:buNone/>
                      </a:pPr>
                      <a:r>
                        <a:rPr lang="en" sz="1200"/>
                        <a:t>AST </a:t>
                      </a:r>
                      <a:endParaRPr sz="1200"/>
                    </a:p>
                    <a:p>
                      <a:pPr indent="0" lvl="0" marL="0" rtl="0" algn="ctr">
                        <a:spcBef>
                          <a:spcPts val="0"/>
                        </a:spcBef>
                        <a:spcAft>
                          <a:spcPts val="0"/>
                        </a:spcAft>
                        <a:buNone/>
                      </a:pPr>
                      <a:r>
                        <a:rPr lang="en" sz="900"/>
                        <a:t>Only Classifier Layer Trained</a:t>
                      </a:r>
                      <a:endParaRPr sz="9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rPr>
                        <a:t>AUC 57%</a:t>
                      </a:r>
                      <a:endParaRPr b="1" sz="1200"/>
                    </a:p>
                  </a:txBody>
                  <a:tcPr marT="91425" marB="91425" marR="91425" marL="91425"/>
                </a:tc>
              </a:tr>
            </a:tbl>
          </a:graphicData>
        </a:graphic>
      </p:graphicFrame>
      <p:pic>
        <p:nvPicPr>
          <p:cNvPr id="504" name="Google Shape;504;p49"/>
          <p:cNvPicPr preferRelativeResize="0"/>
          <p:nvPr/>
        </p:nvPicPr>
        <p:blipFill>
          <a:blip r:embed="rId5">
            <a:alphaModFix/>
          </a:blip>
          <a:stretch>
            <a:fillRect/>
          </a:stretch>
        </p:blipFill>
        <p:spPr>
          <a:xfrm>
            <a:off x="4571088" y="2541650"/>
            <a:ext cx="3464661" cy="2216999"/>
          </a:xfrm>
          <a:prstGeom prst="rect">
            <a:avLst/>
          </a:prstGeom>
          <a:noFill/>
          <a:ln>
            <a:noFill/>
          </a:ln>
        </p:spPr>
      </p:pic>
      <p:sp>
        <p:nvSpPr>
          <p:cNvPr id="505" name="Google Shape;505;p49"/>
          <p:cNvSpPr txBox="1"/>
          <p:nvPr/>
        </p:nvSpPr>
        <p:spPr>
          <a:xfrm>
            <a:off x="5079413" y="4682100"/>
            <a:ext cx="2662200" cy="1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u="sng">
                <a:solidFill>
                  <a:schemeClr val="dk2"/>
                </a:solidFill>
              </a:rPr>
              <a:t>AST o</a:t>
            </a:r>
            <a:r>
              <a:rPr i="1" lang="en" sz="800" u="sng">
                <a:solidFill>
                  <a:schemeClr val="dk2"/>
                </a:solidFill>
              </a:rPr>
              <a:t>verfits</a:t>
            </a:r>
            <a:r>
              <a:rPr i="1" lang="en" sz="800" u="sng">
                <a:solidFill>
                  <a:schemeClr val="dk2"/>
                </a:solidFill>
              </a:rPr>
              <a:t> quickly</a:t>
            </a:r>
            <a:endParaRPr i="1" sz="800" u="sng">
              <a:solidFill>
                <a:schemeClr val="dk2"/>
              </a:solidFill>
            </a:endParaRPr>
          </a:p>
        </p:txBody>
      </p:sp>
      <p:pic>
        <p:nvPicPr>
          <p:cNvPr id="506" name="Google Shape;506;p49"/>
          <p:cNvPicPr preferRelativeResize="0"/>
          <p:nvPr/>
        </p:nvPicPr>
        <p:blipFill>
          <a:blip r:embed="rId6">
            <a:alphaModFix/>
          </a:blip>
          <a:stretch>
            <a:fillRect/>
          </a:stretch>
        </p:blipFill>
        <p:spPr>
          <a:xfrm>
            <a:off x="8352200" y="4120471"/>
            <a:ext cx="538525" cy="703750"/>
          </a:xfrm>
          <a:prstGeom prst="rect">
            <a:avLst/>
          </a:prstGeom>
          <a:noFill/>
          <a:ln>
            <a:noFill/>
          </a:ln>
        </p:spPr>
      </p:pic>
      <p:sp>
        <p:nvSpPr>
          <p:cNvPr id="507" name="Google Shape;507;p49"/>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the </a:t>
            </a:r>
            <a:r>
              <a:rPr lang="en" u="sng">
                <a:solidFill>
                  <a:schemeClr val="hlink"/>
                </a:solidFill>
                <a:hlinkClick r:id="rId3"/>
              </a:rPr>
              <a:t>YouTube-DL</a:t>
            </a:r>
            <a:r>
              <a:rPr lang="en"/>
              <a:t> API to Gather D</a:t>
            </a:r>
            <a:r>
              <a:rPr lang="en"/>
              <a:t>ata</a:t>
            </a:r>
            <a:endParaRPr/>
          </a:p>
        </p:txBody>
      </p:sp>
      <p:sp>
        <p:nvSpPr>
          <p:cNvPr id="80" name="Google Shape;80;p16"/>
          <p:cNvSpPr txBox="1"/>
          <p:nvPr>
            <p:ph idx="1" type="body"/>
          </p:nvPr>
        </p:nvSpPr>
        <p:spPr>
          <a:xfrm>
            <a:off x="387900" y="1416150"/>
            <a:ext cx="44226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YouTube-DL API allows for caption and audio downloading</a:t>
            </a:r>
            <a:endParaRPr/>
          </a:p>
          <a:p>
            <a:pPr indent="-342900" lvl="0" marL="457200" rtl="0" algn="l">
              <a:spcBef>
                <a:spcPts val="0"/>
              </a:spcBef>
              <a:spcAft>
                <a:spcPts val="0"/>
              </a:spcAft>
              <a:buSzPts val="1800"/>
              <a:buChar char="●"/>
            </a:pPr>
            <a:r>
              <a:rPr lang="en"/>
              <a:t>Clean-up “extra” in the captions</a:t>
            </a:r>
            <a:endParaRPr/>
          </a:p>
          <a:p>
            <a:pPr indent="-342900" lvl="0" marL="457200" rtl="0" algn="l">
              <a:spcBef>
                <a:spcPts val="0"/>
              </a:spcBef>
              <a:spcAft>
                <a:spcPts val="0"/>
              </a:spcAft>
              <a:buSzPts val="1800"/>
              <a:buChar char="●"/>
            </a:pPr>
            <a:r>
              <a:rPr lang="en"/>
              <a:t>Identify instances of laughter/cheering</a:t>
            </a:r>
            <a:endParaRPr/>
          </a:p>
          <a:p>
            <a:pPr indent="-342900" lvl="0" marL="457200" rtl="0" algn="l">
              <a:spcBef>
                <a:spcPts val="0"/>
              </a:spcBef>
              <a:spcAft>
                <a:spcPts val="0"/>
              </a:spcAft>
              <a:buSzPts val="1800"/>
              <a:buChar char="●"/>
            </a:pPr>
            <a:r>
              <a:rPr lang="en"/>
              <a:t>APIs used:</a:t>
            </a:r>
            <a:endParaRPr/>
          </a:p>
          <a:p>
            <a:pPr indent="-317500" lvl="1" marL="914400" rtl="0" algn="l">
              <a:spcBef>
                <a:spcPts val="0"/>
              </a:spcBef>
              <a:spcAft>
                <a:spcPts val="0"/>
              </a:spcAft>
              <a:buSzPts val="1400"/>
              <a:buChar char="○"/>
            </a:pPr>
            <a:r>
              <a:rPr lang="en"/>
              <a:t>Y</a:t>
            </a:r>
            <a:r>
              <a:rPr lang="en"/>
              <a:t>outube-transcript-api → Captions &amp; Audio</a:t>
            </a:r>
            <a:endParaRPr/>
          </a:p>
          <a:p>
            <a:pPr indent="-317500" lvl="1" marL="914400" rtl="0" algn="l">
              <a:spcBef>
                <a:spcPts val="0"/>
              </a:spcBef>
              <a:spcAft>
                <a:spcPts val="0"/>
              </a:spcAft>
              <a:buSzPts val="1400"/>
              <a:buChar char="○"/>
            </a:pPr>
            <a:r>
              <a:rPr lang="en"/>
              <a:t>Pydub → convert raw data to mp3 audio</a:t>
            </a:r>
            <a:endParaRPr/>
          </a:p>
        </p:txBody>
      </p:sp>
      <p:pic>
        <p:nvPicPr>
          <p:cNvPr id="81" name="Google Shape;81;p16"/>
          <p:cNvPicPr preferRelativeResize="0"/>
          <p:nvPr/>
        </p:nvPicPr>
        <p:blipFill>
          <a:blip r:embed="rId4">
            <a:alphaModFix/>
          </a:blip>
          <a:stretch>
            <a:fillRect/>
          </a:stretch>
        </p:blipFill>
        <p:spPr>
          <a:xfrm>
            <a:off x="4800599" y="1489825"/>
            <a:ext cx="4278035" cy="1081925"/>
          </a:xfrm>
          <a:prstGeom prst="rect">
            <a:avLst/>
          </a:prstGeom>
          <a:noFill/>
          <a:ln>
            <a:noFill/>
          </a:ln>
        </p:spPr>
      </p:pic>
      <p:sp>
        <p:nvSpPr>
          <p:cNvPr id="82" name="Google Shape;82;p16"/>
          <p:cNvSpPr/>
          <p:nvPr/>
        </p:nvSpPr>
        <p:spPr>
          <a:xfrm>
            <a:off x="6837025" y="1416150"/>
            <a:ext cx="2241600" cy="51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 name="Google Shape;83;p16"/>
          <p:cNvSpPr/>
          <p:nvPr/>
        </p:nvSpPr>
        <p:spPr>
          <a:xfrm>
            <a:off x="4800600" y="2364375"/>
            <a:ext cx="911400" cy="270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descr="File:Spotify logo without text.svg - Wikipedia" id="84" name="Google Shape;84;p16"/>
          <p:cNvPicPr preferRelativeResize="0"/>
          <p:nvPr/>
        </p:nvPicPr>
        <p:blipFill>
          <a:blip r:embed="rId5">
            <a:alphaModFix/>
          </a:blip>
          <a:stretch>
            <a:fillRect/>
          </a:stretch>
        </p:blipFill>
        <p:spPr>
          <a:xfrm>
            <a:off x="5236800" y="3136500"/>
            <a:ext cx="911399" cy="911401"/>
          </a:xfrm>
          <a:prstGeom prst="rect">
            <a:avLst/>
          </a:prstGeom>
          <a:noFill/>
          <a:ln>
            <a:noFill/>
          </a:ln>
        </p:spPr>
      </p:pic>
      <p:sp>
        <p:nvSpPr>
          <p:cNvPr id="85" name="Google Shape;85;p16"/>
          <p:cNvSpPr/>
          <p:nvPr/>
        </p:nvSpPr>
        <p:spPr>
          <a:xfrm rot="5128183">
            <a:off x="5111395" y="3195411"/>
            <a:ext cx="1162231" cy="793581"/>
          </a:xfrm>
          <a:prstGeom prst="mathMultiply">
            <a:avLst>
              <a:gd fmla="val 26539"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descr="File:YouTube full-color icon (2017).svg - Wikipedia" id="86" name="Google Shape;86;p16"/>
          <p:cNvPicPr preferRelativeResize="0"/>
          <p:nvPr/>
        </p:nvPicPr>
        <p:blipFill>
          <a:blip r:embed="rId6">
            <a:alphaModFix/>
          </a:blip>
          <a:stretch>
            <a:fillRect/>
          </a:stretch>
        </p:blipFill>
        <p:spPr>
          <a:xfrm>
            <a:off x="7132351" y="3176050"/>
            <a:ext cx="1202426" cy="832300"/>
          </a:xfrm>
          <a:prstGeom prst="rect">
            <a:avLst/>
          </a:prstGeom>
          <a:noFill/>
          <a:ln>
            <a:noFill/>
          </a:ln>
        </p:spPr>
      </p:pic>
      <p:sp>
        <p:nvSpPr>
          <p:cNvPr id="87" name="Google Shape;87;p16"/>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cxnSp>
        <p:nvCxnSpPr>
          <p:cNvPr id="88" name="Google Shape;88;p16"/>
          <p:cNvCxnSpPr/>
          <p:nvPr/>
        </p:nvCxnSpPr>
        <p:spPr>
          <a:xfrm flipH="1" rot="10800000">
            <a:off x="4225250" y="1656013"/>
            <a:ext cx="2612100" cy="595800"/>
          </a:xfrm>
          <a:prstGeom prst="straightConnector1">
            <a:avLst/>
          </a:prstGeom>
          <a:noFill/>
          <a:ln cap="flat" cmpd="sng" w="9525">
            <a:solidFill>
              <a:srgbClr val="FF0000"/>
            </a:solidFill>
            <a:prstDash val="solid"/>
            <a:round/>
            <a:headEnd len="med" w="med" type="none"/>
            <a:tailEnd len="med" w="med" type="stealth"/>
          </a:ln>
        </p:spPr>
      </p:cxnSp>
      <p:cxnSp>
        <p:nvCxnSpPr>
          <p:cNvPr id="89" name="Google Shape;89;p16"/>
          <p:cNvCxnSpPr/>
          <p:nvPr/>
        </p:nvCxnSpPr>
        <p:spPr>
          <a:xfrm flipH="1" rot="10800000">
            <a:off x="2865000" y="2524350"/>
            <a:ext cx="1935600" cy="419100"/>
          </a:xfrm>
          <a:prstGeom prst="straightConnector1">
            <a:avLst/>
          </a:prstGeom>
          <a:noFill/>
          <a:ln cap="flat" cmpd="sng" w="9525">
            <a:solidFill>
              <a:srgbClr val="FF0000"/>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YouTube Data - Challenges</a:t>
            </a:r>
            <a:endParaRPr/>
          </a:p>
        </p:txBody>
      </p:sp>
      <p:sp>
        <p:nvSpPr>
          <p:cNvPr id="95" name="Google Shape;95;p17"/>
          <p:cNvSpPr txBox="1"/>
          <p:nvPr>
            <p:ph idx="1" type="body"/>
          </p:nvPr>
        </p:nvSpPr>
        <p:spPr>
          <a:xfrm>
            <a:off x="464100" y="1032300"/>
            <a:ext cx="53634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Manual vs Automatic Captions</a:t>
            </a:r>
            <a:endParaRPr/>
          </a:p>
          <a:p>
            <a:pPr indent="-342900" lvl="0" marL="457200" rtl="0" algn="l">
              <a:spcBef>
                <a:spcPts val="0"/>
              </a:spcBef>
              <a:spcAft>
                <a:spcPts val="0"/>
              </a:spcAft>
              <a:buSzPts val="1800"/>
              <a:buChar char="●"/>
            </a:pPr>
            <a:r>
              <a:rPr lang="en"/>
              <a:t>Swear Words</a:t>
            </a:r>
            <a:endParaRPr/>
          </a:p>
          <a:p>
            <a:pPr indent="-342900" lvl="0" marL="457200" rtl="0" algn="l">
              <a:spcBef>
                <a:spcPts val="0"/>
              </a:spcBef>
              <a:spcAft>
                <a:spcPts val="0"/>
              </a:spcAft>
              <a:buSzPts val="1800"/>
              <a:buChar char="●"/>
            </a:pPr>
            <a:r>
              <a:rPr lang="en"/>
              <a:t>Converting to Usable Format (Audio)</a:t>
            </a:r>
            <a:endParaRPr/>
          </a:p>
          <a:p>
            <a:pPr indent="-342900" lvl="0" marL="457200" rtl="0" algn="l">
              <a:spcBef>
                <a:spcPts val="0"/>
              </a:spcBef>
              <a:spcAft>
                <a:spcPts val="0"/>
              </a:spcAft>
              <a:buSzPts val="1800"/>
              <a:buChar char="●"/>
            </a:pPr>
            <a:r>
              <a:rPr lang="en"/>
              <a:t>Timestamps</a:t>
            </a:r>
            <a:endParaRPr/>
          </a:p>
          <a:p>
            <a:pPr indent="-342900" lvl="0" marL="457200" rtl="0" algn="l">
              <a:spcBef>
                <a:spcPts val="0"/>
              </a:spcBef>
              <a:spcAft>
                <a:spcPts val="0"/>
              </a:spcAft>
              <a:buSzPts val="1800"/>
              <a:buChar char="●"/>
            </a:pPr>
            <a:r>
              <a:rPr lang="en"/>
              <a:t>Language (American vs British vs Australian)</a:t>
            </a:r>
            <a:endParaRPr/>
          </a:p>
          <a:p>
            <a:pPr indent="-342900" lvl="0" marL="457200" rtl="0" algn="l">
              <a:spcBef>
                <a:spcPts val="0"/>
              </a:spcBef>
              <a:spcAft>
                <a:spcPts val="0"/>
              </a:spcAft>
              <a:buSzPts val="1800"/>
              <a:buChar char="●"/>
            </a:pPr>
            <a:r>
              <a:rPr lang="en"/>
              <a:t>3rd Party API - No Association with YouTube</a:t>
            </a:r>
            <a:endParaRPr/>
          </a:p>
        </p:txBody>
      </p:sp>
      <p:pic>
        <p:nvPicPr>
          <p:cNvPr descr="Speech bubble with signs | Public domain vectors" id="96" name="Google Shape;96;p17"/>
          <p:cNvPicPr preferRelativeResize="0"/>
          <p:nvPr/>
        </p:nvPicPr>
        <p:blipFill>
          <a:blip r:embed="rId3">
            <a:alphaModFix/>
          </a:blip>
          <a:stretch>
            <a:fillRect/>
          </a:stretch>
        </p:blipFill>
        <p:spPr>
          <a:xfrm>
            <a:off x="4821225" y="605741"/>
            <a:ext cx="1388125" cy="974475"/>
          </a:xfrm>
          <a:prstGeom prst="rect">
            <a:avLst/>
          </a:prstGeom>
          <a:noFill/>
          <a:ln>
            <a:noFill/>
          </a:ln>
        </p:spPr>
      </p:pic>
      <p:pic>
        <p:nvPicPr>
          <p:cNvPr id="97" name="Google Shape;97;p17"/>
          <p:cNvPicPr preferRelativeResize="0"/>
          <p:nvPr/>
        </p:nvPicPr>
        <p:blipFill>
          <a:blip r:embed="rId4">
            <a:alphaModFix/>
          </a:blip>
          <a:stretch>
            <a:fillRect/>
          </a:stretch>
        </p:blipFill>
        <p:spPr>
          <a:xfrm>
            <a:off x="1501050" y="3249050"/>
            <a:ext cx="6141900" cy="1504125"/>
          </a:xfrm>
          <a:prstGeom prst="rect">
            <a:avLst/>
          </a:prstGeom>
          <a:noFill/>
          <a:ln>
            <a:noFill/>
          </a:ln>
        </p:spPr>
      </p:pic>
      <p:sp>
        <p:nvSpPr>
          <p:cNvPr id="98" name="Google Shape;98;p17"/>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Curves</a:t>
            </a:r>
            <a:endParaRPr/>
          </a:p>
        </p:txBody>
      </p:sp>
      <p:pic>
        <p:nvPicPr>
          <p:cNvPr id="104" name="Google Shape;104;p18"/>
          <p:cNvPicPr preferRelativeResize="0"/>
          <p:nvPr/>
        </p:nvPicPr>
        <p:blipFill>
          <a:blip r:embed="rId3">
            <a:alphaModFix/>
          </a:blip>
          <a:stretch>
            <a:fillRect/>
          </a:stretch>
        </p:blipFill>
        <p:spPr>
          <a:xfrm>
            <a:off x="1602625" y="1142625"/>
            <a:ext cx="5938749" cy="3717751"/>
          </a:xfrm>
          <a:prstGeom prst="rect">
            <a:avLst/>
          </a:prstGeom>
          <a:noFill/>
          <a:ln>
            <a:noFill/>
          </a:ln>
        </p:spPr>
      </p:pic>
      <p:pic>
        <p:nvPicPr>
          <p:cNvPr id="105" name="Google Shape;105;p18"/>
          <p:cNvPicPr preferRelativeResize="0"/>
          <p:nvPr/>
        </p:nvPicPr>
        <p:blipFill>
          <a:blip r:embed="rId4">
            <a:alphaModFix/>
          </a:blip>
          <a:stretch>
            <a:fillRect/>
          </a:stretch>
        </p:blipFill>
        <p:spPr>
          <a:xfrm>
            <a:off x="8352200" y="4425271"/>
            <a:ext cx="538525" cy="703750"/>
          </a:xfrm>
          <a:prstGeom prst="rect">
            <a:avLst/>
          </a:prstGeom>
          <a:noFill/>
          <a:ln>
            <a:noFill/>
          </a:ln>
        </p:spPr>
      </p:pic>
      <p:sp>
        <p:nvSpPr>
          <p:cNvPr id="106" name="Google Shape;106;p18"/>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 - </a:t>
            </a:r>
            <a:r>
              <a:rPr lang="en"/>
              <a:t>Laughs</a:t>
            </a:r>
            <a:r>
              <a:rPr lang="en"/>
              <a:t> and Video Lengths</a:t>
            </a:r>
            <a:endParaRPr/>
          </a:p>
        </p:txBody>
      </p:sp>
      <p:sp>
        <p:nvSpPr>
          <p:cNvPr id="112" name="Google Shape;112;p19"/>
          <p:cNvSpPr txBox="1"/>
          <p:nvPr/>
        </p:nvSpPr>
        <p:spPr>
          <a:xfrm>
            <a:off x="766575" y="4408725"/>
            <a:ext cx="32277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~46-47 laughs per Video</a:t>
            </a:r>
            <a:endParaRPr sz="1800">
              <a:solidFill>
                <a:schemeClr val="dk1"/>
              </a:solidFill>
              <a:latin typeface="Roboto"/>
              <a:ea typeface="Roboto"/>
              <a:cs typeface="Roboto"/>
              <a:sym typeface="Roboto"/>
            </a:endParaRPr>
          </a:p>
        </p:txBody>
      </p:sp>
      <p:sp>
        <p:nvSpPr>
          <p:cNvPr id="113" name="Google Shape;113;p19"/>
          <p:cNvSpPr txBox="1"/>
          <p:nvPr/>
        </p:nvSpPr>
        <p:spPr>
          <a:xfrm>
            <a:off x="4985238" y="4408725"/>
            <a:ext cx="37329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Avg Vid Length is ~16-17 mins</a:t>
            </a:r>
            <a:endParaRPr sz="1800">
              <a:solidFill>
                <a:schemeClr val="dk1"/>
              </a:solidFill>
              <a:latin typeface="Roboto"/>
              <a:ea typeface="Roboto"/>
              <a:cs typeface="Roboto"/>
              <a:sym typeface="Roboto"/>
            </a:endParaRPr>
          </a:p>
        </p:txBody>
      </p:sp>
      <p:pic>
        <p:nvPicPr>
          <p:cNvPr id="114" name="Google Shape;114;p19"/>
          <p:cNvPicPr preferRelativeResize="0"/>
          <p:nvPr/>
        </p:nvPicPr>
        <p:blipFill>
          <a:blip r:embed="rId3">
            <a:alphaModFix/>
          </a:blip>
          <a:stretch>
            <a:fillRect/>
          </a:stretch>
        </p:blipFill>
        <p:spPr>
          <a:xfrm>
            <a:off x="4663001" y="1553225"/>
            <a:ext cx="4377368" cy="2802525"/>
          </a:xfrm>
          <a:prstGeom prst="rect">
            <a:avLst/>
          </a:prstGeom>
          <a:noFill/>
          <a:ln>
            <a:noFill/>
          </a:ln>
        </p:spPr>
      </p:pic>
      <p:pic>
        <p:nvPicPr>
          <p:cNvPr id="115" name="Google Shape;115;p19"/>
          <p:cNvPicPr preferRelativeResize="0"/>
          <p:nvPr/>
        </p:nvPicPr>
        <p:blipFill>
          <a:blip r:embed="rId4">
            <a:alphaModFix/>
          </a:blip>
          <a:stretch>
            <a:fillRect/>
          </a:stretch>
        </p:blipFill>
        <p:spPr>
          <a:xfrm>
            <a:off x="188874" y="1553225"/>
            <a:ext cx="4383126" cy="2802524"/>
          </a:xfrm>
          <a:prstGeom prst="rect">
            <a:avLst/>
          </a:prstGeom>
          <a:noFill/>
          <a:ln>
            <a:noFill/>
          </a:ln>
        </p:spPr>
      </p:pic>
      <p:sp>
        <p:nvSpPr>
          <p:cNvPr id="116" name="Google Shape;116;p19"/>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Analytics</a:t>
            </a:r>
            <a:endParaRPr/>
          </a:p>
        </p:txBody>
      </p:sp>
      <p:pic>
        <p:nvPicPr>
          <p:cNvPr id="122" name="Google Shape;122;p20"/>
          <p:cNvPicPr preferRelativeResize="0"/>
          <p:nvPr/>
        </p:nvPicPr>
        <p:blipFill>
          <a:blip r:embed="rId3">
            <a:alphaModFix/>
          </a:blip>
          <a:stretch>
            <a:fillRect/>
          </a:stretch>
        </p:blipFill>
        <p:spPr>
          <a:xfrm>
            <a:off x="387900" y="1957025"/>
            <a:ext cx="3151174" cy="2432625"/>
          </a:xfrm>
          <a:prstGeom prst="rect">
            <a:avLst/>
          </a:prstGeom>
          <a:noFill/>
          <a:ln>
            <a:noFill/>
          </a:ln>
        </p:spPr>
      </p:pic>
      <p:sp>
        <p:nvSpPr>
          <p:cNvPr id="123" name="Google Shape;123;p20"/>
          <p:cNvSpPr txBox="1"/>
          <p:nvPr/>
        </p:nvSpPr>
        <p:spPr>
          <a:xfrm>
            <a:off x="-1497850" y="1495325"/>
            <a:ext cx="143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24" name="Google Shape;124;p20"/>
          <p:cNvSpPr txBox="1"/>
          <p:nvPr/>
        </p:nvSpPr>
        <p:spPr>
          <a:xfrm>
            <a:off x="312475" y="4371575"/>
            <a:ext cx="47520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rPr>
              <a:t>An example  from video ‘A Man Of Average Intelligence.’ -  Zoltan Kaszas</a:t>
            </a:r>
            <a:endParaRPr i="1" sz="1000">
              <a:solidFill>
                <a:schemeClr val="dk1"/>
              </a:solidFill>
            </a:endParaRPr>
          </a:p>
        </p:txBody>
      </p:sp>
      <p:sp>
        <p:nvSpPr>
          <p:cNvPr id="125" name="Google Shape;125;p20"/>
          <p:cNvSpPr/>
          <p:nvPr/>
        </p:nvSpPr>
        <p:spPr>
          <a:xfrm>
            <a:off x="3190325" y="2233650"/>
            <a:ext cx="521700" cy="572700"/>
          </a:xfrm>
          <a:prstGeom prst="bracePai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0"/>
          <p:cNvSpPr/>
          <p:nvPr/>
        </p:nvSpPr>
        <p:spPr>
          <a:xfrm>
            <a:off x="3190325" y="3538475"/>
            <a:ext cx="521700" cy="572700"/>
          </a:xfrm>
          <a:prstGeom prst="bracePai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7" name="Google Shape;127;p20"/>
          <p:cNvCxnSpPr>
            <a:stCxn id="125" idx="3"/>
          </p:cNvCxnSpPr>
          <p:nvPr/>
        </p:nvCxnSpPr>
        <p:spPr>
          <a:xfrm flipH="1" rot="10800000">
            <a:off x="3712025" y="2517600"/>
            <a:ext cx="330900" cy="2400"/>
          </a:xfrm>
          <a:prstGeom prst="straightConnector1">
            <a:avLst/>
          </a:prstGeom>
          <a:noFill/>
          <a:ln cap="flat" cmpd="sng" w="9525">
            <a:solidFill>
              <a:schemeClr val="dk1"/>
            </a:solidFill>
            <a:prstDash val="solid"/>
            <a:round/>
            <a:headEnd len="med" w="med" type="none"/>
            <a:tailEnd len="med" w="med" type="none"/>
          </a:ln>
        </p:spPr>
      </p:cxnSp>
      <p:sp>
        <p:nvSpPr>
          <p:cNvPr id="128" name="Google Shape;128;p20"/>
          <p:cNvSpPr txBox="1"/>
          <p:nvPr/>
        </p:nvSpPr>
        <p:spPr>
          <a:xfrm>
            <a:off x="4042925" y="2330100"/>
            <a:ext cx="1565100" cy="379800"/>
          </a:xfrm>
          <a:prstGeom prst="rect">
            <a:avLst/>
          </a:prstGeom>
          <a:noFill/>
          <a:ln>
            <a:noFill/>
          </a:ln>
        </p:spPr>
        <p:txBody>
          <a:bodyPr anchorCtr="0" anchor="ctr" bIns="91425" lIns="91425" spcFirstLastPara="1" rIns="91425" wrap="square" tIns="91425">
            <a:normAutofit fontScale="70000"/>
          </a:bodyPr>
          <a:lstStyle/>
          <a:p>
            <a:pPr indent="0" lvl="0" marL="0" marR="0" rtl="0" algn="l">
              <a:lnSpc>
                <a:spcPct val="115000"/>
              </a:lnSpc>
              <a:spcBef>
                <a:spcPts val="0"/>
              </a:spcBef>
              <a:spcAft>
                <a:spcPts val="1200"/>
              </a:spcAft>
              <a:buNone/>
            </a:pPr>
            <a:r>
              <a:rPr lang="en" sz="1800">
                <a:solidFill>
                  <a:schemeClr val="dk1"/>
                </a:solidFill>
              </a:rPr>
              <a:t>Context</a:t>
            </a:r>
            <a:endParaRPr sz="1800">
              <a:solidFill>
                <a:schemeClr val="dk1"/>
              </a:solidFill>
            </a:endParaRPr>
          </a:p>
        </p:txBody>
      </p:sp>
      <p:cxnSp>
        <p:nvCxnSpPr>
          <p:cNvPr id="129" name="Google Shape;129;p20"/>
          <p:cNvCxnSpPr/>
          <p:nvPr/>
        </p:nvCxnSpPr>
        <p:spPr>
          <a:xfrm flipH="1" rot="10800000">
            <a:off x="3712025" y="3822425"/>
            <a:ext cx="330900" cy="2400"/>
          </a:xfrm>
          <a:prstGeom prst="straightConnector1">
            <a:avLst/>
          </a:prstGeom>
          <a:noFill/>
          <a:ln cap="flat" cmpd="sng" w="9525">
            <a:solidFill>
              <a:schemeClr val="dk1"/>
            </a:solidFill>
            <a:prstDash val="solid"/>
            <a:round/>
            <a:headEnd len="med" w="med" type="none"/>
            <a:tailEnd len="med" w="med" type="none"/>
          </a:ln>
        </p:spPr>
      </p:cxnSp>
      <p:sp>
        <p:nvSpPr>
          <p:cNvPr id="130" name="Google Shape;130;p20"/>
          <p:cNvSpPr txBox="1"/>
          <p:nvPr/>
        </p:nvSpPr>
        <p:spPr>
          <a:xfrm>
            <a:off x="4040800" y="3634925"/>
            <a:ext cx="1565100" cy="379800"/>
          </a:xfrm>
          <a:prstGeom prst="rect">
            <a:avLst/>
          </a:prstGeom>
          <a:noFill/>
          <a:ln>
            <a:noFill/>
          </a:ln>
        </p:spPr>
        <p:txBody>
          <a:bodyPr anchorCtr="0" anchor="ctr" bIns="91425" lIns="91425" spcFirstLastPara="1" rIns="91425" wrap="square" tIns="91425">
            <a:normAutofit fontScale="70000"/>
          </a:bodyPr>
          <a:lstStyle/>
          <a:p>
            <a:pPr indent="0" lvl="0" marL="0" marR="0" rtl="0" algn="l">
              <a:lnSpc>
                <a:spcPct val="115000"/>
              </a:lnSpc>
              <a:spcBef>
                <a:spcPts val="0"/>
              </a:spcBef>
              <a:spcAft>
                <a:spcPts val="1200"/>
              </a:spcAft>
              <a:buNone/>
            </a:pPr>
            <a:r>
              <a:rPr lang="en" sz="1800">
                <a:solidFill>
                  <a:schemeClr val="dk1"/>
                </a:solidFill>
              </a:rPr>
              <a:t>Context</a:t>
            </a:r>
            <a:endParaRPr sz="1800">
              <a:solidFill>
                <a:schemeClr val="dk1"/>
              </a:solidFill>
            </a:endParaRPr>
          </a:p>
        </p:txBody>
      </p:sp>
      <p:sp>
        <p:nvSpPr>
          <p:cNvPr id="131" name="Google Shape;131;p20"/>
          <p:cNvSpPr txBox="1"/>
          <p:nvPr/>
        </p:nvSpPr>
        <p:spPr>
          <a:xfrm>
            <a:off x="299250" y="1027475"/>
            <a:ext cx="8520600" cy="6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Our target variable - ‘laughter’ is the row that contains the laughter annotation and the previous three lines which act as context</a:t>
            </a:r>
            <a:endParaRPr sz="1800">
              <a:solidFill>
                <a:schemeClr val="dk2"/>
              </a:solidFill>
            </a:endParaRPr>
          </a:p>
        </p:txBody>
      </p:sp>
      <p:sp>
        <p:nvSpPr>
          <p:cNvPr id="132" name="Google Shape;132;p20"/>
          <p:cNvSpPr txBox="1"/>
          <p:nvPr/>
        </p:nvSpPr>
        <p:spPr>
          <a:xfrm>
            <a:off x="6023825" y="2095825"/>
            <a:ext cx="2715300" cy="15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2"/>
                </a:solidFill>
              </a:rPr>
              <a:t>“the sentence immediately preceding the marker was considered the “punchline”, while the three sentences preceding the punchline were considered the “setup”. ”</a:t>
            </a:r>
            <a:endParaRPr i="1">
              <a:solidFill>
                <a:schemeClr val="dk2"/>
              </a:solidFill>
            </a:endParaRPr>
          </a:p>
        </p:txBody>
      </p:sp>
      <p:sp>
        <p:nvSpPr>
          <p:cNvPr id="133" name="Google Shape;133;p20"/>
          <p:cNvSpPr txBox="1"/>
          <p:nvPr/>
        </p:nvSpPr>
        <p:spPr>
          <a:xfrm>
            <a:off x="5973725" y="3584050"/>
            <a:ext cx="29502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Methodology inspired from </a:t>
            </a:r>
            <a:r>
              <a:rPr i="1" lang="en" sz="900" u="sng">
                <a:solidFill>
                  <a:schemeClr val="dk2"/>
                </a:solidFill>
              </a:rPr>
              <a:t>: Analyzing Humor by Turano et. al. (2022)</a:t>
            </a:r>
            <a:endParaRPr sz="1000">
              <a:solidFill>
                <a:schemeClr val="dk2"/>
              </a:solidFill>
            </a:endParaRPr>
          </a:p>
        </p:txBody>
      </p:sp>
      <p:sp>
        <p:nvSpPr>
          <p:cNvPr id="134" name="Google Shape;134;p20"/>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Analytics</a:t>
            </a:r>
            <a:endParaRPr/>
          </a:p>
        </p:txBody>
      </p:sp>
      <p:sp>
        <p:nvSpPr>
          <p:cNvPr id="140" name="Google Shape;140;p21"/>
          <p:cNvSpPr txBox="1"/>
          <p:nvPr>
            <p:ph idx="1" type="body"/>
          </p:nvPr>
        </p:nvSpPr>
        <p:spPr>
          <a:xfrm>
            <a:off x="311700" y="1000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A simple approach with feature engineering based on the text of the subtitles</a:t>
            </a:r>
            <a:endParaRPr/>
          </a:p>
        </p:txBody>
      </p:sp>
      <p:sp>
        <p:nvSpPr>
          <p:cNvPr id="141" name="Google Shape;141;p21"/>
          <p:cNvSpPr txBox="1"/>
          <p:nvPr/>
        </p:nvSpPr>
        <p:spPr>
          <a:xfrm>
            <a:off x="311700" y="1436350"/>
            <a:ext cx="8464500" cy="3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Phonetic       - </a:t>
            </a:r>
            <a:r>
              <a:rPr i="1" lang="en" sz="1600">
                <a:solidFill>
                  <a:schemeClr val="dk1"/>
                </a:solidFill>
              </a:rPr>
              <a:t> alliteration , assonance , consonance</a:t>
            </a:r>
            <a:endParaRPr i="1" sz="16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Ambiguity     -  </a:t>
            </a:r>
            <a:r>
              <a:rPr i="1" lang="en" sz="1600">
                <a:solidFill>
                  <a:schemeClr val="dk1"/>
                </a:solidFill>
              </a:rPr>
              <a:t>sense combination , sense farthest , sense closest, average senses</a:t>
            </a:r>
            <a:endParaRPr i="1" sz="16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700">
                <a:solidFill>
                  <a:schemeClr val="dk1"/>
                </a:solidFill>
              </a:rPr>
              <a:t>Humor          -  </a:t>
            </a:r>
            <a:r>
              <a:rPr i="1" lang="en" sz="1600">
                <a:solidFill>
                  <a:schemeClr val="dk1"/>
                </a:solidFill>
              </a:rPr>
              <a:t>entity types, antonyms, entity count , profanity</a:t>
            </a:r>
            <a:endParaRPr i="1" sz="16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Similarity       -  </a:t>
            </a:r>
            <a:r>
              <a:rPr i="1" lang="en" sz="1600">
                <a:solidFill>
                  <a:schemeClr val="dk1"/>
                </a:solidFill>
              </a:rPr>
              <a:t>cosine similarity between pairwise vectors (based on lookback)</a:t>
            </a:r>
            <a:endParaRPr i="1" sz="16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Sentiment      -  </a:t>
            </a:r>
            <a:r>
              <a:rPr i="1" lang="en" sz="1600">
                <a:solidFill>
                  <a:schemeClr val="dk1"/>
                </a:solidFill>
              </a:rPr>
              <a:t>sentiment compound score</a:t>
            </a:r>
            <a:endParaRPr i="1" sz="16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Punctuations  -  </a:t>
            </a:r>
            <a:r>
              <a:rPr i="1" lang="en" sz="1600">
                <a:solidFill>
                  <a:schemeClr val="dk1"/>
                </a:solidFill>
              </a:rPr>
              <a:t>exclamations , question marks , pauses</a:t>
            </a:r>
            <a:endParaRPr i="1" sz="16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p:txBody>
      </p:sp>
      <p:sp>
        <p:nvSpPr>
          <p:cNvPr id="142" name="Google Shape;142;p21"/>
          <p:cNvSpPr/>
          <p:nvPr/>
        </p:nvSpPr>
        <p:spPr>
          <a:xfrm>
            <a:off x="0" y="-48825"/>
            <a:ext cx="9144000" cy="130500"/>
          </a:xfrm>
          <a:prstGeom prst="rect">
            <a:avLst/>
          </a:prstGeom>
          <a:solidFill>
            <a:schemeClr val="dk2"/>
          </a:solidFill>
          <a:ln cap="flat" cmpd="sng" w="9525">
            <a:solidFill>
              <a:srgbClr val="8C63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erif"/>
              <a:ea typeface="IBM Plex Serif"/>
              <a:cs typeface="IBM Plex Serif"/>
              <a:sym typeface="IBM Plex Serif"/>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